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8" r:id="rId5"/>
  </p:sldMasterIdLst>
  <p:notesMasterIdLst>
    <p:notesMasterId r:id="rId32"/>
  </p:notesMasterIdLst>
  <p:handoutMasterIdLst>
    <p:handoutMasterId r:id="rId33"/>
  </p:handoutMasterIdLst>
  <p:sldIdLst>
    <p:sldId id="269" r:id="rId6"/>
    <p:sldId id="274" r:id="rId7"/>
    <p:sldId id="141168528" r:id="rId8"/>
    <p:sldId id="9787" r:id="rId9"/>
    <p:sldId id="141168537" r:id="rId10"/>
    <p:sldId id="141168521" r:id="rId11"/>
    <p:sldId id="1924" r:id="rId12"/>
    <p:sldId id="1930" r:id="rId13"/>
    <p:sldId id="1931" r:id="rId14"/>
    <p:sldId id="1929" r:id="rId15"/>
    <p:sldId id="141168516" r:id="rId16"/>
    <p:sldId id="141168535" r:id="rId17"/>
    <p:sldId id="141168517" r:id="rId18"/>
    <p:sldId id="1933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141168502" r:id="rId31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F9A818-4D97-ED4A-9289-C14312126849}">
          <p14:sldIdLst>
            <p14:sldId id="269"/>
            <p14:sldId id="274"/>
            <p14:sldId id="141168528"/>
            <p14:sldId id="9787"/>
            <p14:sldId id="141168537"/>
            <p14:sldId id="141168521"/>
            <p14:sldId id="1924"/>
            <p14:sldId id="1930"/>
            <p14:sldId id="1931"/>
            <p14:sldId id="1929"/>
            <p14:sldId id="141168516"/>
            <p14:sldId id="141168535"/>
            <p14:sldId id="141168517"/>
            <p14:sldId id="1933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141168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Rydekull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8"/>
    <p:restoredTop sz="88980"/>
  </p:normalViewPr>
  <p:slideViewPr>
    <p:cSldViewPr snapToGrid="0" snapToObjects="1">
      <p:cViewPr varScale="1">
        <p:scale>
          <a:sx n="151" d="100"/>
          <a:sy n="151" d="100"/>
        </p:scale>
        <p:origin x="248" y="120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8F481-1A07-C24D-907F-F85531F79DAB}" type="doc">
      <dgm:prSet loTypeId="urn:microsoft.com/office/officeart/2005/8/layout/hLis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FA68F91-C398-104C-8606-D9644079B7D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Efficient teams </a:t>
          </a:r>
          <a:endParaRPr lang="en-US" dirty="0">
            <a:solidFill>
              <a:schemeClr val="tx1"/>
            </a:solidFill>
          </a:endParaRPr>
        </a:p>
      </dgm:t>
    </dgm:pt>
    <dgm:pt modelId="{68CAC8EC-DEA0-A74C-9D88-1A3A5C862C9D}" type="parTrans" cxnId="{DFB0CB89-23A1-AE4E-A4EE-B33C370A46D8}">
      <dgm:prSet/>
      <dgm:spPr/>
      <dgm:t>
        <a:bodyPr/>
        <a:lstStyle/>
        <a:p>
          <a:endParaRPr lang="en-US"/>
        </a:p>
      </dgm:t>
    </dgm:pt>
    <dgm:pt modelId="{5586DDAA-B628-1142-9642-876210BF1164}" type="sibTrans" cxnId="{DFB0CB89-23A1-AE4E-A4EE-B33C370A46D8}">
      <dgm:prSet/>
      <dgm:spPr/>
      <dgm:t>
        <a:bodyPr/>
        <a:lstStyle/>
        <a:p>
          <a:endParaRPr lang="en-US"/>
        </a:p>
      </dgm:t>
    </dgm:pt>
    <dgm:pt modelId="{BC0606E3-33BD-4C44-89A2-99CF2E9D40A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End to end team ownership of relatively small codebases</a:t>
          </a:r>
          <a:br>
            <a:rPr lang="en-US" dirty="0">
              <a:solidFill>
                <a:schemeClr val="tx1"/>
              </a:solidFill>
            </a:rPr>
          </a:br>
          <a:br>
            <a:rPr lang="en-US" dirty="0">
              <a:solidFill>
                <a:schemeClr val="tx1"/>
              </a:solidFill>
            </a:rPr>
          </a:br>
          <a:br>
            <a:rPr lang="en-US" dirty="0">
              <a:solidFill>
                <a:schemeClr val="tx1"/>
              </a:solidFill>
            </a:rPr>
          </a:br>
          <a:endParaRPr lang="en-US" dirty="0">
            <a:solidFill>
              <a:schemeClr val="tx1"/>
            </a:solidFill>
          </a:endParaRPr>
        </a:p>
      </dgm:t>
    </dgm:pt>
    <dgm:pt modelId="{15518ACA-0155-7440-811E-147D09E3B293}" type="parTrans" cxnId="{3C8AD88C-D496-3640-820E-A8644C42E94B}">
      <dgm:prSet/>
      <dgm:spPr/>
      <dgm:t>
        <a:bodyPr/>
        <a:lstStyle/>
        <a:p>
          <a:endParaRPr lang="en-US"/>
        </a:p>
      </dgm:t>
    </dgm:pt>
    <dgm:pt modelId="{85AC81D2-072C-0E48-B1DD-060622011803}" type="sibTrans" cxnId="{3C8AD88C-D496-3640-820E-A8644C42E94B}">
      <dgm:prSet/>
      <dgm:spPr/>
      <dgm:t>
        <a:bodyPr/>
        <a:lstStyle/>
        <a:p>
          <a:endParaRPr lang="en-US"/>
        </a:p>
      </dgm:t>
    </dgm:pt>
    <dgm:pt modelId="{AB1395D8-A9D0-3B4B-B77F-029FBF6D2BD9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Teams can innovate faster and fix bugs more quickly </a:t>
          </a:r>
        </a:p>
      </dgm:t>
    </dgm:pt>
    <dgm:pt modelId="{4C57227D-5F0A-1042-B89D-0D6B931C86AA}" type="parTrans" cxnId="{A9B926E2-5FE8-5D48-B99B-3C6268D8DF93}">
      <dgm:prSet/>
      <dgm:spPr/>
      <dgm:t>
        <a:bodyPr/>
        <a:lstStyle/>
        <a:p>
          <a:endParaRPr lang="en-US"/>
        </a:p>
      </dgm:t>
    </dgm:pt>
    <dgm:pt modelId="{119C976B-58D3-0D48-A075-C64DD9926AB3}" type="sibTrans" cxnId="{A9B926E2-5FE8-5D48-B99B-3C6268D8DF93}">
      <dgm:prSet/>
      <dgm:spPr/>
      <dgm:t>
        <a:bodyPr/>
        <a:lstStyle/>
        <a:p>
          <a:endParaRPr lang="en-US"/>
        </a:p>
      </dgm:t>
    </dgm:pt>
    <dgm:pt modelId="{98206993-F91B-FE47-BEF6-C5505E77BFE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Simplified deployment </a:t>
          </a:r>
          <a:endParaRPr lang="en-US" dirty="0">
            <a:solidFill>
              <a:schemeClr val="tx1"/>
            </a:solidFill>
          </a:endParaRPr>
        </a:p>
      </dgm:t>
    </dgm:pt>
    <dgm:pt modelId="{2C084210-95AF-6245-BE4E-6E95B8675B4E}" type="parTrans" cxnId="{370C8DA6-4DB7-3C45-A384-207205AAA8D5}">
      <dgm:prSet/>
      <dgm:spPr/>
      <dgm:t>
        <a:bodyPr/>
        <a:lstStyle/>
        <a:p>
          <a:endParaRPr lang="en-US"/>
        </a:p>
      </dgm:t>
    </dgm:pt>
    <dgm:pt modelId="{AD0249EB-BC54-C64E-BEAD-286237C157BC}" type="sibTrans" cxnId="{370C8DA6-4DB7-3C45-A384-207205AAA8D5}">
      <dgm:prSet/>
      <dgm:spPr/>
      <dgm:t>
        <a:bodyPr/>
        <a:lstStyle/>
        <a:p>
          <a:endParaRPr lang="en-US"/>
        </a:p>
      </dgm:t>
    </dgm:pt>
    <dgm:pt modelId="{D8BE889A-FBED-4E45-9757-E1F0436448F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Each service is individually changed, tested, and deployed without affecting other services</a:t>
          </a:r>
          <a:br>
            <a:rPr lang="en-US" dirty="0">
              <a:solidFill>
                <a:schemeClr val="tx1"/>
              </a:solidFill>
            </a:rPr>
          </a:br>
          <a:endParaRPr lang="en-US" dirty="0">
            <a:solidFill>
              <a:schemeClr val="tx1"/>
            </a:solidFill>
          </a:endParaRPr>
        </a:p>
      </dgm:t>
    </dgm:pt>
    <dgm:pt modelId="{65FD2C34-B65C-8A46-B040-363B66D1C281}" type="parTrans" cxnId="{BC8BF38C-252F-6044-9914-25F01AB4B495}">
      <dgm:prSet/>
      <dgm:spPr/>
      <dgm:t>
        <a:bodyPr/>
        <a:lstStyle/>
        <a:p>
          <a:endParaRPr lang="en-US"/>
        </a:p>
      </dgm:t>
    </dgm:pt>
    <dgm:pt modelId="{CFD453E0-D919-1E40-8D00-E303B74950DA}" type="sibTrans" cxnId="{BC8BF38C-252F-6044-9914-25F01AB4B495}">
      <dgm:prSet/>
      <dgm:spPr/>
      <dgm:t>
        <a:bodyPr/>
        <a:lstStyle/>
        <a:p>
          <a:endParaRPr lang="en-US"/>
        </a:p>
      </dgm:t>
    </dgm:pt>
    <dgm:pt modelId="{327CB96F-0AC6-094C-8578-29AF4F4705FA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Time to market is accelerated. </a:t>
          </a:r>
        </a:p>
      </dgm:t>
    </dgm:pt>
    <dgm:pt modelId="{985597A8-B2A1-2F43-B9CD-2C5D5B5D9520}" type="parTrans" cxnId="{77D2DE72-6B84-A147-8FA6-23AB3028CBFB}">
      <dgm:prSet/>
      <dgm:spPr/>
      <dgm:t>
        <a:bodyPr/>
        <a:lstStyle/>
        <a:p>
          <a:endParaRPr lang="en-US"/>
        </a:p>
      </dgm:t>
    </dgm:pt>
    <dgm:pt modelId="{7FDDD53D-0FD0-CF47-A655-A9DCC457F43A}" type="sibTrans" cxnId="{77D2DE72-6B84-A147-8FA6-23AB3028CBFB}">
      <dgm:prSet/>
      <dgm:spPr/>
      <dgm:t>
        <a:bodyPr/>
        <a:lstStyle/>
        <a:p>
          <a:endParaRPr lang="en-US"/>
        </a:p>
      </dgm:t>
    </dgm:pt>
    <dgm:pt modelId="{7CB89EAB-8819-8948-B7FD-81C9600273B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Right tools for the job</a:t>
          </a:r>
          <a:endParaRPr lang="en-US" dirty="0">
            <a:solidFill>
              <a:schemeClr val="tx1"/>
            </a:solidFill>
          </a:endParaRPr>
        </a:p>
      </dgm:t>
    </dgm:pt>
    <dgm:pt modelId="{EE9782D4-F27C-A24A-B15D-A0ABA403F24C}" type="parTrans" cxnId="{38AFA707-2099-4844-8179-277CC7B7DE7C}">
      <dgm:prSet/>
      <dgm:spPr/>
      <dgm:t>
        <a:bodyPr/>
        <a:lstStyle/>
        <a:p>
          <a:endParaRPr lang="en-US"/>
        </a:p>
      </dgm:t>
    </dgm:pt>
    <dgm:pt modelId="{5EE898C5-DA3F-AD48-9A09-8E2E3397773B}" type="sibTrans" cxnId="{38AFA707-2099-4844-8179-277CC7B7DE7C}">
      <dgm:prSet/>
      <dgm:spPr/>
      <dgm:t>
        <a:bodyPr/>
        <a:lstStyle/>
        <a:p>
          <a:endParaRPr lang="en-US"/>
        </a:p>
      </dgm:t>
    </dgm:pt>
    <dgm:pt modelId="{C8C87517-A287-D641-BDF5-BC9CBA14ACA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Teams can use best of breed technologies, libraries, languages for the job at hand </a:t>
          </a:r>
          <a:br>
            <a:rPr lang="en-US" dirty="0">
              <a:solidFill>
                <a:schemeClr val="tx1"/>
              </a:solidFill>
            </a:rPr>
          </a:br>
          <a:endParaRPr lang="en-US" dirty="0">
            <a:solidFill>
              <a:schemeClr val="tx1"/>
            </a:solidFill>
          </a:endParaRPr>
        </a:p>
      </dgm:t>
    </dgm:pt>
    <dgm:pt modelId="{D4635C9E-A46F-014B-92C2-75F0B75B834A}" type="parTrans" cxnId="{C6C51562-4684-F44F-9523-CB649EE0796D}">
      <dgm:prSet/>
      <dgm:spPr/>
      <dgm:t>
        <a:bodyPr/>
        <a:lstStyle/>
        <a:p>
          <a:endParaRPr lang="en-US"/>
        </a:p>
      </dgm:t>
    </dgm:pt>
    <dgm:pt modelId="{DA5ACC9B-26ED-7E4F-9E10-6B9F301DC2B3}" type="sibTrans" cxnId="{C6C51562-4684-F44F-9523-CB649EE0796D}">
      <dgm:prSet/>
      <dgm:spPr/>
      <dgm:t>
        <a:bodyPr/>
        <a:lstStyle/>
        <a:p>
          <a:endParaRPr lang="en-US"/>
        </a:p>
      </dgm:t>
    </dgm:pt>
    <dgm:pt modelId="{D9F91CC5-CD91-6543-B4E9-CEDD4382B368}">
      <dgm:prSet phldrT="[Text]"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Leads to faster innovation</a:t>
          </a:r>
        </a:p>
      </dgm:t>
    </dgm:pt>
    <dgm:pt modelId="{4D382F19-37C9-6645-82FB-0AA6291BE6D0}" type="parTrans" cxnId="{0FEB200F-1667-D24B-8906-7E43D4E95C2C}">
      <dgm:prSet/>
      <dgm:spPr/>
      <dgm:t>
        <a:bodyPr/>
        <a:lstStyle/>
        <a:p>
          <a:endParaRPr lang="en-US"/>
        </a:p>
      </dgm:t>
    </dgm:pt>
    <dgm:pt modelId="{41CDF960-0490-E242-BFD6-A909D98D9BB1}" type="sibTrans" cxnId="{0FEB200F-1667-D24B-8906-7E43D4E95C2C}">
      <dgm:prSet/>
      <dgm:spPr/>
      <dgm:t>
        <a:bodyPr/>
        <a:lstStyle/>
        <a:p>
          <a:endParaRPr lang="en-US"/>
        </a:p>
      </dgm:t>
    </dgm:pt>
    <dgm:pt modelId="{B8092C8D-68B3-0D40-B873-32E13413AD4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Improved application quality</a:t>
          </a:r>
        </a:p>
      </dgm:t>
    </dgm:pt>
    <dgm:pt modelId="{CFBA81CC-747A-1440-8C49-9488B07C9EE0}" type="parTrans" cxnId="{CCA3D687-150D-5C40-8AFD-8A314667E2D1}">
      <dgm:prSet/>
      <dgm:spPr/>
      <dgm:t>
        <a:bodyPr/>
        <a:lstStyle/>
        <a:p>
          <a:endParaRPr lang="en-US"/>
        </a:p>
      </dgm:t>
    </dgm:pt>
    <dgm:pt modelId="{A46027CE-60B6-594D-B196-B6DC061846EB}" type="sibTrans" cxnId="{CCA3D687-150D-5C40-8AFD-8A314667E2D1}">
      <dgm:prSet/>
      <dgm:spPr/>
      <dgm:t>
        <a:bodyPr/>
        <a:lstStyle/>
        <a:p>
          <a:endParaRPr lang="en-US"/>
        </a:p>
      </dgm:t>
    </dgm:pt>
    <dgm:pt modelId="{C3BDE34D-39AD-0A47-8096-6BF0782406C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Scalability</a:t>
          </a:r>
        </a:p>
      </dgm:t>
    </dgm:pt>
    <dgm:pt modelId="{9ED77A08-2288-194D-9106-E4546FD104A9}" type="parTrans" cxnId="{682687F9-CF24-3A47-B7AD-4104CCF368D5}">
      <dgm:prSet/>
      <dgm:spPr/>
      <dgm:t>
        <a:bodyPr/>
        <a:lstStyle/>
        <a:p>
          <a:endParaRPr lang="en-US"/>
        </a:p>
      </dgm:t>
    </dgm:pt>
    <dgm:pt modelId="{9089FC0C-406E-8949-8670-2191B204B2B1}" type="sibTrans" cxnId="{682687F9-CF24-3A47-B7AD-4104CCF368D5}">
      <dgm:prSet/>
      <dgm:spPr/>
      <dgm:t>
        <a:bodyPr/>
        <a:lstStyle/>
        <a:p>
          <a:endParaRPr lang="en-US"/>
        </a:p>
      </dgm:t>
    </dgm:pt>
    <dgm:pt modelId="{F9D6C77A-56C1-2D4D-99DD-2792B41E5D6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Services can be tested more thoroughly in isolation</a:t>
          </a:r>
          <a:br>
            <a:rPr lang="en-US" dirty="0">
              <a:solidFill>
                <a:schemeClr val="tx1"/>
              </a:solidFill>
            </a:rPr>
          </a:br>
          <a:br>
            <a:rPr lang="en-US" dirty="0">
              <a:solidFill>
                <a:schemeClr val="tx1"/>
              </a:solidFill>
            </a:rPr>
          </a:br>
          <a:br>
            <a:rPr lang="en-US" dirty="0">
              <a:solidFill>
                <a:schemeClr val="tx1"/>
              </a:solidFill>
            </a:rPr>
          </a:br>
          <a:endParaRPr lang="en-US" dirty="0">
            <a:solidFill>
              <a:schemeClr val="tx1"/>
            </a:solidFill>
          </a:endParaRPr>
        </a:p>
      </dgm:t>
    </dgm:pt>
    <dgm:pt modelId="{731FE922-2BAF-9149-9F7A-1F680F8A59E4}" type="parTrans" cxnId="{D6675A1E-20B6-F44A-BAC2-75ABF9E80109}">
      <dgm:prSet/>
      <dgm:spPr/>
      <dgm:t>
        <a:bodyPr/>
        <a:lstStyle/>
        <a:p>
          <a:endParaRPr lang="en-US"/>
        </a:p>
      </dgm:t>
    </dgm:pt>
    <dgm:pt modelId="{D7DEF313-B14E-F44A-9A29-9007C25BB053}" type="sibTrans" cxnId="{D6675A1E-20B6-F44A-BAC2-75ABF9E80109}">
      <dgm:prSet/>
      <dgm:spPr/>
      <dgm:t>
        <a:bodyPr/>
        <a:lstStyle/>
        <a:p>
          <a:endParaRPr lang="en-US"/>
        </a:p>
      </dgm:t>
    </dgm:pt>
    <dgm:pt modelId="{A485BF2C-C0F3-8E4B-9A1B-BDF1A866AF78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Better code coverage </a:t>
          </a:r>
        </a:p>
      </dgm:t>
    </dgm:pt>
    <dgm:pt modelId="{3467FCA2-0523-674A-B3A1-7F3CA27F0074}" type="parTrans" cxnId="{DC71E0B0-ACA9-B54A-9312-C449EB4BD0F8}">
      <dgm:prSet/>
      <dgm:spPr/>
      <dgm:t>
        <a:bodyPr/>
        <a:lstStyle/>
        <a:p>
          <a:endParaRPr lang="en-US"/>
        </a:p>
      </dgm:t>
    </dgm:pt>
    <dgm:pt modelId="{E950444A-A0D5-474B-8A8E-42165B7E587B}" type="sibTrans" cxnId="{DC71E0B0-ACA9-B54A-9312-C449EB4BD0F8}">
      <dgm:prSet/>
      <dgm:spPr/>
      <dgm:t>
        <a:bodyPr/>
        <a:lstStyle/>
        <a:p>
          <a:endParaRPr lang="en-US"/>
        </a:p>
      </dgm:t>
    </dgm:pt>
    <dgm:pt modelId="{2C1ED5A5-2D1C-4447-81D6-93F87041C98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Services can be scaled independently  at different rates as needed</a:t>
          </a:r>
          <a:br>
            <a:rPr lang="en-US" dirty="0">
              <a:solidFill>
                <a:schemeClr val="tx1"/>
              </a:solidFill>
            </a:rPr>
          </a:br>
          <a:br>
            <a:rPr lang="en-US" dirty="0">
              <a:solidFill>
                <a:schemeClr val="tx1"/>
              </a:solidFill>
            </a:rPr>
          </a:br>
          <a:endParaRPr lang="en-US" dirty="0">
            <a:solidFill>
              <a:schemeClr val="tx1"/>
            </a:solidFill>
          </a:endParaRPr>
        </a:p>
      </dgm:t>
    </dgm:pt>
    <dgm:pt modelId="{A4154854-6139-9241-91D5-0B1D58F08734}" type="parTrans" cxnId="{7001CEBC-2A26-ED4D-813D-7775A7BD833A}">
      <dgm:prSet/>
      <dgm:spPr/>
      <dgm:t>
        <a:bodyPr/>
        <a:lstStyle/>
        <a:p>
          <a:endParaRPr lang="en-US"/>
        </a:p>
      </dgm:t>
    </dgm:pt>
    <dgm:pt modelId="{6663C6B1-CBF7-BB48-9A3F-2634105451E0}" type="sibTrans" cxnId="{7001CEBC-2A26-ED4D-813D-7775A7BD833A}">
      <dgm:prSet/>
      <dgm:spPr/>
      <dgm:t>
        <a:bodyPr/>
        <a:lstStyle/>
        <a:p>
          <a:endParaRPr lang="en-US"/>
        </a:p>
      </dgm:t>
    </dgm:pt>
    <dgm:pt modelId="{12FFC45F-300A-0543-835B-BDE368F2786B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 dirty="0">
              <a:solidFill>
                <a:schemeClr val="tx1"/>
              </a:solidFill>
            </a:rPr>
            <a:t>Leads to better overall performance at lower cost </a:t>
          </a:r>
        </a:p>
      </dgm:t>
    </dgm:pt>
    <dgm:pt modelId="{70E69BD9-87B5-D144-8EF7-4E1EED60B1B5}" type="parTrans" cxnId="{33E93123-CC01-604D-B65B-08A4936EA420}">
      <dgm:prSet/>
      <dgm:spPr/>
      <dgm:t>
        <a:bodyPr/>
        <a:lstStyle/>
        <a:p>
          <a:endParaRPr lang="en-US"/>
        </a:p>
      </dgm:t>
    </dgm:pt>
    <dgm:pt modelId="{705425C5-A9F1-FE49-9CE4-9F341EFDFEF1}" type="sibTrans" cxnId="{33E93123-CC01-604D-B65B-08A4936EA420}">
      <dgm:prSet/>
      <dgm:spPr/>
      <dgm:t>
        <a:bodyPr/>
        <a:lstStyle/>
        <a:p>
          <a:endParaRPr lang="en-US"/>
        </a:p>
      </dgm:t>
    </dgm:pt>
    <dgm:pt modelId="{00BE0F49-059B-0F4C-9292-36A2C1460FED}" type="pres">
      <dgm:prSet presAssocID="{14A8F481-1A07-C24D-907F-F85531F79DAB}" presName="Name0" presStyleCnt="0">
        <dgm:presLayoutVars>
          <dgm:dir/>
          <dgm:animLvl val="lvl"/>
          <dgm:resizeHandles val="exact"/>
        </dgm:presLayoutVars>
      </dgm:prSet>
      <dgm:spPr/>
    </dgm:pt>
    <dgm:pt modelId="{3919D39B-AFC7-3849-9E8D-119BFAD77E84}" type="pres">
      <dgm:prSet presAssocID="{BFA68F91-C398-104C-8606-D9644079B7D0}" presName="composite" presStyleCnt="0"/>
      <dgm:spPr/>
    </dgm:pt>
    <dgm:pt modelId="{6E3EA406-479C-B948-B895-DE9DA7008537}" type="pres">
      <dgm:prSet presAssocID="{BFA68F91-C398-104C-8606-D9644079B7D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B036E482-CDB9-E34C-9087-BCDEA6683108}" type="pres">
      <dgm:prSet presAssocID="{BFA68F91-C398-104C-8606-D9644079B7D0}" presName="desTx" presStyleLbl="alignAccFollowNode1" presStyleIdx="0" presStyleCnt="5">
        <dgm:presLayoutVars>
          <dgm:bulletEnabled val="1"/>
        </dgm:presLayoutVars>
      </dgm:prSet>
      <dgm:spPr/>
    </dgm:pt>
    <dgm:pt modelId="{A9EEF042-EE96-1144-B858-67CCFB48CA0E}" type="pres">
      <dgm:prSet presAssocID="{5586DDAA-B628-1142-9642-876210BF1164}" presName="space" presStyleCnt="0"/>
      <dgm:spPr/>
    </dgm:pt>
    <dgm:pt modelId="{1182BBFF-0E13-1D49-986C-BC54C515804B}" type="pres">
      <dgm:prSet presAssocID="{98206993-F91B-FE47-BEF6-C5505E77BFE5}" presName="composite" presStyleCnt="0"/>
      <dgm:spPr/>
    </dgm:pt>
    <dgm:pt modelId="{255CAE67-1DDE-FE4A-83A0-8CF5F6267440}" type="pres">
      <dgm:prSet presAssocID="{98206993-F91B-FE47-BEF6-C5505E77BFE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6E4EB6A5-FE43-A448-A4D3-E8B73240AF8E}" type="pres">
      <dgm:prSet presAssocID="{98206993-F91B-FE47-BEF6-C5505E77BFE5}" presName="desTx" presStyleLbl="alignAccFollowNode1" presStyleIdx="1" presStyleCnt="5">
        <dgm:presLayoutVars>
          <dgm:bulletEnabled val="1"/>
        </dgm:presLayoutVars>
      </dgm:prSet>
      <dgm:spPr/>
    </dgm:pt>
    <dgm:pt modelId="{CE2C091A-48DD-9240-BD43-9C96152A1F3A}" type="pres">
      <dgm:prSet presAssocID="{AD0249EB-BC54-C64E-BEAD-286237C157BC}" presName="space" presStyleCnt="0"/>
      <dgm:spPr/>
    </dgm:pt>
    <dgm:pt modelId="{CD44A4D4-EE4C-C847-AE2C-A4472ADFB9C7}" type="pres">
      <dgm:prSet presAssocID="{7CB89EAB-8819-8948-B7FD-81C9600273BD}" presName="composite" presStyleCnt="0"/>
      <dgm:spPr/>
    </dgm:pt>
    <dgm:pt modelId="{605E66FC-7B89-7B4D-91E0-B6E15DEA0C77}" type="pres">
      <dgm:prSet presAssocID="{7CB89EAB-8819-8948-B7FD-81C9600273B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26A5967C-58FB-A548-8887-17C9DA3294F6}" type="pres">
      <dgm:prSet presAssocID="{7CB89EAB-8819-8948-B7FD-81C9600273BD}" presName="desTx" presStyleLbl="alignAccFollowNode1" presStyleIdx="2" presStyleCnt="5">
        <dgm:presLayoutVars>
          <dgm:bulletEnabled val="1"/>
        </dgm:presLayoutVars>
      </dgm:prSet>
      <dgm:spPr/>
    </dgm:pt>
    <dgm:pt modelId="{75AEDE22-2629-BF4C-8C20-089EB2DA319C}" type="pres">
      <dgm:prSet presAssocID="{5EE898C5-DA3F-AD48-9A09-8E2E3397773B}" presName="space" presStyleCnt="0"/>
      <dgm:spPr/>
    </dgm:pt>
    <dgm:pt modelId="{2D498294-B7E5-9B43-9224-015639B3BD3D}" type="pres">
      <dgm:prSet presAssocID="{B8092C8D-68B3-0D40-B873-32E13413AD4E}" presName="composite" presStyleCnt="0"/>
      <dgm:spPr/>
    </dgm:pt>
    <dgm:pt modelId="{F46144A1-3913-334B-A2BF-39B1664DC53F}" type="pres">
      <dgm:prSet presAssocID="{B8092C8D-68B3-0D40-B873-32E13413AD4E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F516AFFA-A1A1-0E48-8C9B-2601DC5EBCD4}" type="pres">
      <dgm:prSet presAssocID="{B8092C8D-68B3-0D40-B873-32E13413AD4E}" presName="desTx" presStyleLbl="alignAccFollowNode1" presStyleIdx="3" presStyleCnt="5">
        <dgm:presLayoutVars>
          <dgm:bulletEnabled val="1"/>
        </dgm:presLayoutVars>
      </dgm:prSet>
      <dgm:spPr/>
    </dgm:pt>
    <dgm:pt modelId="{7853EAA1-7E17-324E-832C-26907E957CC7}" type="pres">
      <dgm:prSet presAssocID="{A46027CE-60B6-594D-B196-B6DC061846EB}" presName="space" presStyleCnt="0"/>
      <dgm:spPr/>
    </dgm:pt>
    <dgm:pt modelId="{7767B149-5A82-9447-B0BE-DC4EE062CFD7}" type="pres">
      <dgm:prSet presAssocID="{C3BDE34D-39AD-0A47-8096-6BF0782406C9}" presName="composite" presStyleCnt="0"/>
      <dgm:spPr/>
    </dgm:pt>
    <dgm:pt modelId="{91DA44EC-1B86-8941-980C-F33F043FA9F9}" type="pres">
      <dgm:prSet presAssocID="{C3BDE34D-39AD-0A47-8096-6BF0782406C9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575D616-638F-F34E-B100-6D6AF5CB5F7A}" type="pres">
      <dgm:prSet presAssocID="{C3BDE34D-39AD-0A47-8096-6BF0782406C9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8AFA707-2099-4844-8179-277CC7B7DE7C}" srcId="{14A8F481-1A07-C24D-907F-F85531F79DAB}" destId="{7CB89EAB-8819-8948-B7FD-81C9600273BD}" srcOrd="2" destOrd="0" parTransId="{EE9782D4-F27C-A24A-B15D-A0ABA403F24C}" sibTransId="{5EE898C5-DA3F-AD48-9A09-8E2E3397773B}"/>
    <dgm:cxn modelId="{9741230A-9E94-5543-9F2C-42CDFF7AD18C}" type="presOf" srcId="{B8092C8D-68B3-0D40-B873-32E13413AD4E}" destId="{F46144A1-3913-334B-A2BF-39B1664DC53F}" srcOrd="0" destOrd="0" presId="urn:microsoft.com/office/officeart/2005/8/layout/hList1"/>
    <dgm:cxn modelId="{C9276E0B-0C44-EE43-986F-D87DA141833B}" type="presOf" srcId="{AB1395D8-A9D0-3B4B-B77F-029FBF6D2BD9}" destId="{B036E482-CDB9-E34C-9087-BCDEA6683108}" srcOrd="0" destOrd="1" presId="urn:microsoft.com/office/officeart/2005/8/layout/hList1"/>
    <dgm:cxn modelId="{0FEB200F-1667-D24B-8906-7E43D4E95C2C}" srcId="{7CB89EAB-8819-8948-B7FD-81C9600273BD}" destId="{D9F91CC5-CD91-6543-B4E9-CEDD4382B368}" srcOrd="1" destOrd="0" parTransId="{4D382F19-37C9-6645-82FB-0AA6291BE6D0}" sibTransId="{41CDF960-0490-E242-BFD6-A909D98D9BB1}"/>
    <dgm:cxn modelId="{D6675A1E-20B6-F44A-BAC2-75ABF9E80109}" srcId="{B8092C8D-68B3-0D40-B873-32E13413AD4E}" destId="{F9D6C77A-56C1-2D4D-99DD-2792B41E5D6C}" srcOrd="0" destOrd="0" parTransId="{731FE922-2BAF-9149-9F7A-1F680F8A59E4}" sibTransId="{D7DEF313-B14E-F44A-9A29-9007C25BB053}"/>
    <dgm:cxn modelId="{33E93123-CC01-604D-B65B-08A4936EA420}" srcId="{C3BDE34D-39AD-0A47-8096-6BF0782406C9}" destId="{12FFC45F-300A-0543-835B-BDE368F2786B}" srcOrd="1" destOrd="0" parTransId="{70E69BD9-87B5-D144-8EF7-4E1EED60B1B5}" sibTransId="{705425C5-A9F1-FE49-9CE4-9F341EFDFEF1}"/>
    <dgm:cxn modelId="{FA6C9E2A-82AE-8944-B7DC-F26D1E772D03}" type="presOf" srcId="{327CB96F-0AC6-094C-8578-29AF4F4705FA}" destId="{6E4EB6A5-FE43-A448-A4D3-E8B73240AF8E}" srcOrd="0" destOrd="1" presId="urn:microsoft.com/office/officeart/2005/8/layout/hList1"/>
    <dgm:cxn modelId="{A7251640-B34B-924A-8A38-AE9BF56A2781}" type="presOf" srcId="{12FFC45F-300A-0543-835B-BDE368F2786B}" destId="{3575D616-638F-F34E-B100-6D6AF5CB5F7A}" srcOrd="0" destOrd="1" presId="urn:microsoft.com/office/officeart/2005/8/layout/hList1"/>
    <dgm:cxn modelId="{C6C51562-4684-F44F-9523-CB649EE0796D}" srcId="{7CB89EAB-8819-8948-B7FD-81C9600273BD}" destId="{C8C87517-A287-D641-BDF5-BC9CBA14ACAA}" srcOrd="0" destOrd="0" parTransId="{D4635C9E-A46F-014B-92C2-75F0B75B834A}" sibTransId="{DA5ACC9B-26ED-7E4F-9E10-6B9F301DC2B3}"/>
    <dgm:cxn modelId="{C126F46A-F51C-1C47-908A-451F2F11E59E}" type="presOf" srcId="{A485BF2C-C0F3-8E4B-9A1B-BDF1A866AF78}" destId="{F516AFFA-A1A1-0E48-8C9B-2601DC5EBCD4}" srcOrd="0" destOrd="1" presId="urn:microsoft.com/office/officeart/2005/8/layout/hList1"/>
    <dgm:cxn modelId="{77D2DE72-6B84-A147-8FA6-23AB3028CBFB}" srcId="{98206993-F91B-FE47-BEF6-C5505E77BFE5}" destId="{327CB96F-0AC6-094C-8578-29AF4F4705FA}" srcOrd="1" destOrd="0" parTransId="{985597A8-B2A1-2F43-B9CD-2C5D5B5D9520}" sibTransId="{7FDDD53D-0FD0-CF47-A655-A9DCC457F43A}"/>
    <dgm:cxn modelId="{069C067A-487A-E847-A89A-EA1344F93928}" type="presOf" srcId="{D9F91CC5-CD91-6543-B4E9-CEDD4382B368}" destId="{26A5967C-58FB-A548-8887-17C9DA3294F6}" srcOrd="0" destOrd="1" presId="urn:microsoft.com/office/officeart/2005/8/layout/hList1"/>
    <dgm:cxn modelId="{CCA3D687-150D-5C40-8AFD-8A314667E2D1}" srcId="{14A8F481-1A07-C24D-907F-F85531F79DAB}" destId="{B8092C8D-68B3-0D40-B873-32E13413AD4E}" srcOrd="3" destOrd="0" parTransId="{CFBA81CC-747A-1440-8C49-9488B07C9EE0}" sibTransId="{A46027CE-60B6-594D-B196-B6DC061846EB}"/>
    <dgm:cxn modelId="{DFB0CB89-23A1-AE4E-A4EE-B33C370A46D8}" srcId="{14A8F481-1A07-C24D-907F-F85531F79DAB}" destId="{BFA68F91-C398-104C-8606-D9644079B7D0}" srcOrd="0" destOrd="0" parTransId="{68CAC8EC-DEA0-A74C-9D88-1A3A5C862C9D}" sibTransId="{5586DDAA-B628-1142-9642-876210BF1164}"/>
    <dgm:cxn modelId="{0957F889-59DE-DA43-B608-BE87A7AB29EC}" type="presOf" srcId="{C3BDE34D-39AD-0A47-8096-6BF0782406C9}" destId="{91DA44EC-1B86-8941-980C-F33F043FA9F9}" srcOrd="0" destOrd="0" presId="urn:microsoft.com/office/officeart/2005/8/layout/hList1"/>
    <dgm:cxn modelId="{3C8AD88C-D496-3640-820E-A8644C42E94B}" srcId="{BFA68F91-C398-104C-8606-D9644079B7D0}" destId="{BC0606E3-33BD-4C44-89A2-99CF2E9D40A1}" srcOrd="0" destOrd="0" parTransId="{15518ACA-0155-7440-811E-147D09E3B293}" sibTransId="{85AC81D2-072C-0E48-B1DD-060622011803}"/>
    <dgm:cxn modelId="{BC8BF38C-252F-6044-9914-25F01AB4B495}" srcId="{98206993-F91B-FE47-BEF6-C5505E77BFE5}" destId="{D8BE889A-FBED-4E45-9757-E1F0436448F7}" srcOrd="0" destOrd="0" parTransId="{65FD2C34-B65C-8A46-B040-363B66D1C281}" sibTransId="{CFD453E0-D919-1E40-8D00-E303B74950DA}"/>
    <dgm:cxn modelId="{BF6057A1-163A-2442-87A2-6D3A0DAB997E}" type="presOf" srcId="{2C1ED5A5-2D1C-4447-81D6-93F87041C98A}" destId="{3575D616-638F-F34E-B100-6D6AF5CB5F7A}" srcOrd="0" destOrd="0" presId="urn:microsoft.com/office/officeart/2005/8/layout/hList1"/>
    <dgm:cxn modelId="{370C8DA6-4DB7-3C45-A384-207205AAA8D5}" srcId="{14A8F481-1A07-C24D-907F-F85531F79DAB}" destId="{98206993-F91B-FE47-BEF6-C5505E77BFE5}" srcOrd="1" destOrd="0" parTransId="{2C084210-95AF-6245-BE4E-6E95B8675B4E}" sibTransId="{AD0249EB-BC54-C64E-BEAD-286237C157BC}"/>
    <dgm:cxn modelId="{7AEBD7A8-89F4-B846-84B0-FE8F54A32A7B}" type="presOf" srcId="{BFA68F91-C398-104C-8606-D9644079B7D0}" destId="{6E3EA406-479C-B948-B895-DE9DA7008537}" srcOrd="0" destOrd="0" presId="urn:microsoft.com/office/officeart/2005/8/layout/hList1"/>
    <dgm:cxn modelId="{DC71E0B0-ACA9-B54A-9312-C449EB4BD0F8}" srcId="{B8092C8D-68B3-0D40-B873-32E13413AD4E}" destId="{A485BF2C-C0F3-8E4B-9A1B-BDF1A866AF78}" srcOrd="1" destOrd="0" parTransId="{3467FCA2-0523-674A-B3A1-7F3CA27F0074}" sibTransId="{E950444A-A0D5-474B-8A8E-42165B7E587B}"/>
    <dgm:cxn modelId="{7001CEBC-2A26-ED4D-813D-7775A7BD833A}" srcId="{C3BDE34D-39AD-0A47-8096-6BF0782406C9}" destId="{2C1ED5A5-2D1C-4447-81D6-93F87041C98A}" srcOrd="0" destOrd="0" parTransId="{A4154854-6139-9241-91D5-0B1D58F08734}" sibTransId="{6663C6B1-CBF7-BB48-9A3F-2634105451E0}"/>
    <dgm:cxn modelId="{668DDBC5-B35B-5D45-A240-44125404F419}" type="presOf" srcId="{BC0606E3-33BD-4C44-89A2-99CF2E9D40A1}" destId="{B036E482-CDB9-E34C-9087-BCDEA6683108}" srcOrd="0" destOrd="0" presId="urn:microsoft.com/office/officeart/2005/8/layout/hList1"/>
    <dgm:cxn modelId="{3F9272CE-08F8-1B4F-832C-A07892C8393C}" type="presOf" srcId="{C8C87517-A287-D641-BDF5-BC9CBA14ACAA}" destId="{26A5967C-58FB-A548-8887-17C9DA3294F6}" srcOrd="0" destOrd="0" presId="urn:microsoft.com/office/officeart/2005/8/layout/hList1"/>
    <dgm:cxn modelId="{4BBDB6D4-539A-ED4F-AE82-0FC8425CF49A}" type="presOf" srcId="{D8BE889A-FBED-4E45-9757-E1F0436448F7}" destId="{6E4EB6A5-FE43-A448-A4D3-E8B73240AF8E}" srcOrd="0" destOrd="0" presId="urn:microsoft.com/office/officeart/2005/8/layout/hList1"/>
    <dgm:cxn modelId="{A9B926E2-5FE8-5D48-B99B-3C6268D8DF93}" srcId="{BFA68F91-C398-104C-8606-D9644079B7D0}" destId="{AB1395D8-A9D0-3B4B-B77F-029FBF6D2BD9}" srcOrd="1" destOrd="0" parTransId="{4C57227D-5F0A-1042-B89D-0D6B931C86AA}" sibTransId="{119C976B-58D3-0D48-A075-C64DD9926AB3}"/>
    <dgm:cxn modelId="{C985F6E2-3FEF-7941-965D-B543D8FE43FA}" type="presOf" srcId="{98206993-F91B-FE47-BEF6-C5505E77BFE5}" destId="{255CAE67-1DDE-FE4A-83A0-8CF5F6267440}" srcOrd="0" destOrd="0" presId="urn:microsoft.com/office/officeart/2005/8/layout/hList1"/>
    <dgm:cxn modelId="{D829ABE8-48AE-D340-9B07-13468095F625}" type="presOf" srcId="{14A8F481-1A07-C24D-907F-F85531F79DAB}" destId="{00BE0F49-059B-0F4C-9292-36A2C1460FED}" srcOrd="0" destOrd="0" presId="urn:microsoft.com/office/officeart/2005/8/layout/hList1"/>
    <dgm:cxn modelId="{F4EB17EB-2EED-9447-9D1E-38D8E1558111}" type="presOf" srcId="{7CB89EAB-8819-8948-B7FD-81C9600273BD}" destId="{605E66FC-7B89-7B4D-91E0-B6E15DEA0C77}" srcOrd="0" destOrd="0" presId="urn:microsoft.com/office/officeart/2005/8/layout/hList1"/>
    <dgm:cxn modelId="{B07282EB-86AE-F249-A836-F37AF2B4B946}" type="presOf" srcId="{F9D6C77A-56C1-2D4D-99DD-2792B41E5D6C}" destId="{F516AFFA-A1A1-0E48-8C9B-2601DC5EBCD4}" srcOrd="0" destOrd="0" presId="urn:microsoft.com/office/officeart/2005/8/layout/hList1"/>
    <dgm:cxn modelId="{682687F9-CF24-3A47-B7AD-4104CCF368D5}" srcId="{14A8F481-1A07-C24D-907F-F85531F79DAB}" destId="{C3BDE34D-39AD-0A47-8096-6BF0782406C9}" srcOrd="4" destOrd="0" parTransId="{9ED77A08-2288-194D-9106-E4546FD104A9}" sibTransId="{9089FC0C-406E-8949-8670-2191B204B2B1}"/>
    <dgm:cxn modelId="{4645DC49-F924-F54E-BDFA-7181F82F6B45}" type="presParOf" srcId="{00BE0F49-059B-0F4C-9292-36A2C1460FED}" destId="{3919D39B-AFC7-3849-9E8D-119BFAD77E84}" srcOrd="0" destOrd="0" presId="urn:microsoft.com/office/officeart/2005/8/layout/hList1"/>
    <dgm:cxn modelId="{66712CCC-0E10-7941-B7AC-EC4580D523F7}" type="presParOf" srcId="{3919D39B-AFC7-3849-9E8D-119BFAD77E84}" destId="{6E3EA406-479C-B948-B895-DE9DA7008537}" srcOrd="0" destOrd="0" presId="urn:microsoft.com/office/officeart/2005/8/layout/hList1"/>
    <dgm:cxn modelId="{DFFED5D0-6D3D-8449-A3DC-4E106E3CEAEF}" type="presParOf" srcId="{3919D39B-AFC7-3849-9E8D-119BFAD77E84}" destId="{B036E482-CDB9-E34C-9087-BCDEA6683108}" srcOrd="1" destOrd="0" presId="urn:microsoft.com/office/officeart/2005/8/layout/hList1"/>
    <dgm:cxn modelId="{AAC61451-51F6-984B-BBFE-57CD8DA8758F}" type="presParOf" srcId="{00BE0F49-059B-0F4C-9292-36A2C1460FED}" destId="{A9EEF042-EE96-1144-B858-67CCFB48CA0E}" srcOrd="1" destOrd="0" presId="urn:microsoft.com/office/officeart/2005/8/layout/hList1"/>
    <dgm:cxn modelId="{A601DF2D-4EB9-914A-9628-32DE2CC2B273}" type="presParOf" srcId="{00BE0F49-059B-0F4C-9292-36A2C1460FED}" destId="{1182BBFF-0E13-1D49-986C-BC54C515804B}" srcOrd="2" destOrd="0" presId="urn:microsoft.com/office/officeart/2005/8/layout/hList1"/>
    <dgm:cxn modelId="{FF15AF03-419C-A440-A9E8-1F0F680167D7}" type="presParOf" srcId="{1182BBFF-0E13-1D49-986C-BC54C515804B}" destId="{255CAE67-1DDE-FE4A-83A0-8CF5F6267440}" srcOrd="0" destOrd="0" presId="urn:microsoft.com/office/officeart/2005/8/layout/hList1"/>
    <dgm:cxn modelId="{DF6B5006-7072-A54D-8055-D1454CD54EE6}" type="presParOf" srcId="{1182BBFF-0E13-1D49-986C-BC54C515804B}" destId="{6E4EB6A5-FE43-A448-A4D3-E8B73240AF8E}" srcOrd="1" destOrd="0" presId="urn:microsoft.com/office/officeart/2005/8/layout/hList1"/>
    <dgm:cxn modelId="{6CE177DF-72EA-704B-99A6-22D321641ADD}" type="presParOf" srcId="{00BE0F49-059B-0F4C-9292-36A2C1460FED}" destId="{CE2C091A-48DD-9240-BD43-9C96152A1F3A}" srcOrd="3" destOrd="0" presId="urn:microsoft.com/office/officeart/2005/8/layout/hList1"/>
    <dgm:cxn modelId="{9A32AF68-3EA7-8A4F-92D9-279D767BABFF}" type="presParOf" srcId="{00BE0F49-059B-0F4C-9292-36A2C1460FED}" destId="{CD44A4D4-EE4C-C847-AE2C-A4472ADFB9C7}" srcOrd="4" destOrd="0" presId="urn:microsoft.com/office/officeart/2005/8/layout/hList1"/>
    <dgm:cxn modelId="{476B8223-8E8F-CD42-A1AD-FB8D711AAF65}" type="presParOf" srcId="{CD44A4D4-EE4C-C847-AE2C-A4472ADFB9C7}" destId="{605E66FC-7B89-7B4D-91E0-B6E15DEA0C77}" srcOrd="0" destOrd="0" presId="urn:microsoft.com/office/officeart/2005/8/layout/hList1"/>
    <dgm:cxn modelId="{C845DC53-2CED-1D46-8455-FDD9DAF4C26B}" type="presParOf" srcId="{CD44A4D4-EE4C-C847-AE2C-A4472ADFB9C7}" destId="{26A5967C-58FB-A548-8887-17C9DA3294F6}" srcOrd="1" destOrd="0" presId="urn:microsoft.com/office/officeart/2005/8/layout/hList1"/>
    <dgm:cxn modelId="{268CEC92-484F-A54D-968A-A9CE8BBABAE2}" type="presParOf" srcId="{00BE0F49-059B-0F4C-9292-36A2C1460FED}" destId="{75AEDE22-2629-BF4C-8C20-089EB2DA319C}" srcOrd="5" destOrd="0" presId="urn:microsoft.com/office/officeart/2005/8/layout/hList1"/>
    <dgm:cxn modelId="{9229935F-1ED6-CC42-9864-A204FAB1A4B5}" type="presParOf" srcId="{00BE0F49-059B-0F4C-9292-36A2C1460FED}" destId="{2D498294-B7E5-9B43-9224-015639B3BD3D}" srcOrd="6" destOrd="0" presId="urn:microsoft.com/office/officeart/2005/8/layout/hList1"/>
    <dgm:cxn modelId="{A1C85CA1-2CE1-F242-9BEC-FCE3B1E4001E}" type="presParOf" srcId="{2D498294-B7E5-9B43-9224-015639B3BD3D}" destId="{F46144A1-3913-334B-A2BF-39B1664DC53F}" srcOrd="0" destOrd="0" presId="urn:microsoft.com/office/officeart/2005/8/layout/hList1"/>
    <dgm:cxn modelId="{4ACAD36B-02AB-0448-AD81-3C072F18E514}" type="presParOf" srcId="{2D498294-B7E5-9B43-9224-015639B3BD3D}" destId="{F516AFFA-A1A1-0E48-8C9B-2601DC5EBCD4}" srcOrd="1" destOrd="0" presId="urn:microsoft.com/office/officeart/2005/8/layout/hList1"/>
    <dgm:cxn modelId="{2630B69C-3F7E-9446-9E04-890A013C7289}" type="presParOf" srcId="{00BE0F49-059B-0F4C-9292-36A2C1460FED}" destId="{7853EAA1-7E17-324E-832C-26907E957CC7}" srcOrd="7" destOrd="0" presId="urn:microsoft.com/office/officeart/2005/8/layout/hList1"/>
    <dgm:cxn modelId="{FCF776BD-2FD6-C347-9C70-1E8BDA20CE47}" type="presParOf" srcId="{00BE0F49-059B-0F4C-9292-36A2C1460FED}" destId="{7767B149-5A82-9447-B0BE-DC4EE062CFD7}" srcOrd="8" destOrd="0" presId="urn:microsoft.com/office/officeart/2005/8/layout/hList1"/>
    <dgm:cxn modelId="{81A26CAE-F37C-1640-9EE4-8B21D5D8E2A6}" type="presParOf" srcId="{7767B149-5A82-9447-B0BE-DC4EE062CFD7}" destId="{91DA44EC-1B86-8941-980C-F33F043FA9F9}" srcOrd="0" destOrd="0" presId="urn:microsoft.com/office/officeart/2005/8/layout/hList1"/>
    <dgm:cxn modelId="{B29CDFBE-A5BA-CC40-9FA5-D4BA94F79629}" type="presParOf" srcId="{7767B149-5A82-9447-B0BE-DC4EE062CFD7}" destId="{3575D616-638F-F34E-B100-6D6AF5CB5F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EA406-479C-B948-B895-DE9DA7008537}">
      <dsp:nvSpPr>
        <dsp:cNvPr id="0" name=""/>
        <dsp:cNvSpPr/>
      </dsp:nvSpPr>
      <dsp:spPr>
        <a:xfrm>
          <a:off x="4022" y="458337"/>
          <a:ext cx="1542082" cy="4557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Efficient teams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4022" y="458337"/>
        <a:ext cx="1542082" cy="455788"/>
      </dsp:txXfrm>
    </dsp:sp>
    <dsp:sp modelId="{B036E482-CDB9-E34C-9087-BCDEA6683108}">
      <dsp:nvSpPr>
        <dsp:cNvPr id="0" name=""/>
        <dsp:cNvSpPr/>
      </dsp:nvSpPr>
      <dsp:spPr>
        <a:xfrm>
          <a:off x="4022" y="914126"/>
          <a:ext cx="1542082" cy="21740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End to end team ownership of relatively small codebases</a:t>
          </a:r>
          <a:br>
            <a:rPr lang="en-US" sz="12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1200" kern="1200" dirty="0">
              <a:solidFill>
                <a:schemeClr val="tx1"/>
              </a:solidFill>
            </a:rPr>
            <a:t>Teams can innovate faster and fix bugs more quickly </a:t>
          </a:r>
        </a:p>
      </dsp:txBody>
      <dsp:txXfrm>
        <a:off x="4022" y="914126"/>
        <a:ext cx="1542082" cy="2174040"/>
      </dsp:txXfrm>
    </dsp:sp>
    <dsp:sp modelId="{255CAE67-1DDE-FE4A-83A0-8CF5F6267440}">
      <dsp:nvSpPr>
        <dsp:cNvPr id="0" name=""/>
        <dsp:cNvSpPr/>
      </dsp:nvSpPr>
      <dsp:spPr>
        <a:xfrm>
          <a:off x="1761997" y="458337"/>
          <a:ext cx="1542082" cy="455788"/>
        </a:xfrm>
        <a:prstGeom prst="rect">
          <a:avLst/>
        </a:prstGeom>
        <a:solidFill>
          <a:schemeClr val="accent4">
            <a:hueOff val="744182"/>
            <a:satOff val="22222"/>
            <a:lumOff val="637"/>
            <a:alphaOff val="0"/>
          </a:schemeClr>
        </a:solidFill>
        <a:ln w="25400" cap="flat" cmpd="sng" algn="ctr">
          <a:solidFill>
            <a:schemeClr val="accent4">
              <a:hueOff val="744182"/>
              <a:satOff val="22222"/>
              <a:lumOff val="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Simplified deployment 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1761997" y="458337"/>
        <a:ext cx="1542082" cy="455788"/>
      </dsp:txXfrm>
    </dsp:sp>
    <dsp:sp modelId="{6E4EB6A5-FE43-A448-A4D3-E8B73240AF8E}">
      <dsp:nvSpPr>
        <dsp:cNvPr id="0" name=""/>
        <dsp:cNvSpPr/>
      </dsp:nvSpPr>
      <dsp:spPr>
        <a:xfrm>
          <a:off x="1761997" y="914126"/>
          <a:ext cx="1542082" cy="2174040"/>
        </a:xfrm>
        <a:prstGeom prst="rect">
          <a:avLst/>
        </a:prstGeom>
        <a:solidFill>
          <a:schemeClr val="accent4">
            <a:tint val="40000"/>
            <a:alpha val="90000"/>
            <a:hueOff val="677330"/>
            <a:satOff val="22577"/>
            <a:lumOff val="437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677330"/>
              <a:satOff val="22577"/>
              <a:lumOff val="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Each service is individually changed, tested, and deployed without affecting other services</a:t>
          </a: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1200" kern="1200" dirty="0">
              <a:solidFill>
                <a:schemeClr val="tx1"/>
              </a:solidFill>
            </a:rPr>
            <a:t>Time to market is accelerated. </a:t>
          </a:r>
        </a:p>
      </dsp:txBody>
      <dsp:txXfrm>
        <a:off x="1761997" y="914126"/>
        <a:ext cx="1542082" cy="2174040"/>
      </dsp:txXfrm>
    </dsp:sp>
    <dsp:sp modelId="{605E66FC-7B89-7B4D-91E0-B6E15DEA0C77}">
      <dsp:nvSpPr>
        <dsp:cNvPr id="0" name=""/>
        <dsp:cNvSpPr/>
      </dsp:nvSpPr>
      <dsp:spPr>
        <a:xfrm>
          <a:off x="3519971" y="458337"/>
          <a:ext cx="1542082" cy="455788"/>
        </a:xfrm>
        <a:prstGeom prst="rect">
          <a:avLst/>
        </a:prstGeom>
        <a:solidFill>
          <a:schemeClr val="accent4">
            <a:hueOff val="1488364"/>
            <a:satOff val="44445"/>
            <a:lumOff val="1274"/>
            <a:alphaOff val="0"/>
          </a:schemeClr>
        </a:solidFill>
        <a:ln w="25400" cap="flat" cmpd="sng" algn="ctr">
          <a:solidFill>
            <a:schemeClr val="accent4">
              <a:hueOff val="1488364"/>
              <a:satOff val="44445"/>
              <a:lumOff val="1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Right tools for the job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3519971" y="458337"/>
        <a:ext cx="1542082" cy="455788"/>
      </dsp:txXfrm>
    </dsp:sp>
    <dsp:sp modelId="{26A5967C-58FB-A548-8887-17C9DA3294F6}">
      <dsp:nvSpPr>
        <dsp:cNvPr id="0" name=""/>
        <dsp:cNvSpPr/>
      </dsp:nvSpPr>
      <dsp:spPr>
        <a:xfrm>
          <a:off x="3519971" y="914126"/>
          <a:ext cx="1542082" cy="2174040"/>
        </a:xfrm>
        <a:prstGeom prst="rect">
          <a:avLst/>
        </a:prstGeom>
        <a:solidFill>
          <a:schemeClr val="accent4">
            <a:tint val="40000"/>
            <a:alpha val="90000"/>
            <a:hueOff val="1354660"/>
            <a:satOff val="45153"/>
            <a:lumOff val="87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354660"/>
              <a:satOff val="45153"/>
              <a:lumOff val="8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Teams can use best of breed technologies, libraries, languages for the job at hand </a:t>
          </a: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1200" kern="1200" dirty="0">
              <a:solidFill>
                <a:schemeClr val="tx1"/>
              </a:solidFill>
            </a:rPr>
            <a:t>Leads to faster innovation</a:t>
          </a:r>
        </a:p>
      </dsp:txBody>
      <dsp:txXfrm>
        <a:off x="3519971" y="914126"/>
        <a:ext cx="1542082" cy="2174040"/>
      </dsp:txXfrm>
    </dsp:sp>
    <dsp:sp modelId="{F46144A1-3913-334B-A2BF-39B1664DC53F}">
      <dsp:nvSpPr>
        <dsp:cNvPr id="0" name=""/>
        <dsp:cNvSpPr/>
      </dsp:nvSpPr>
      <dsp:spPr>
        <a:xfrm>
          <a:off x="5277945" y="458337"/>
          <a:ext cx="1542082" cy="455788"/>
        </a:xfrm>
        <a:prstGeom prst="rect">
          <a:avLst/>
        </a:prstGeom>
        <a:solidFill>
          <a:schemeClr val="accent4">
            <a:hueOff val="2232546"/>
            <a:satOff val="66667"/>
            <a:lumOff val="1912"/>
            <a:alphaOff val="0"/>
          </a:schemeClr>
        </a:solidFill>
        <a:ln w="25400" cap="flat" cmpd="sng" algn="ctr">
          <a:solidFill>
            <a:schemeClr val="accent4">
              <a:hueOff val="2232546"/>
              <a:satOff val="66667"/>
              <a:lumOff val="1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Improved application quality</a:t>
          </a:r>
        </a:p>
      </dsp:txBody>
      <dsp:txXfrm>
        <a:off x="5277945" y="458337"/>
        <a:ext cx="1542082" cy="455788"/>
      </dsp:txXfrm>
    </dsp:sp>
    <dsp:sp modelId="{F516AFFA-A1A1-0E48-8C9B-2601DC5EBCD4}">
      <dsp:nvSpPr>
        <dsp:cNvPr id="0" name=""/>
        <dsp:cNvSpPr/>
      </dsp:nvSpPr>
      <dsp:spPr>
        <a:xfrm>
          <a:off x="5277945" y="914126"/>
          <a:ext cx="1542082" cy="2174040"/>
        </a:xfrm>
        <a:prstGeom prst="rect">
          <a:avLst/>
        </a:prstGeom>
        <a:solidFill>
          <a:schemeClr val="accent4">
            <a:tint val="40000"/>
            <a:alpha val="90000"/>
            <a:hueOff val="2031991"/>
            <a:satOff val="67730"/>
            <a:lumOff val="131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031991"/>
              <a:satOff val="67730"/>
              <a:lumOff val="13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Services can be tested more thoroughly in isolation</a:t>
          </a:r>
          <a:br>
            <a:rPr lang="en-US" sz="12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1200" kern="1200" dirty="0">
              <a:solidFill>
                <a:schemeClr val="tx1"/>
              </a:solidFill>
            </a:rPr>
            <a:t>Better code coverage </a:t>
          </a:r>
        </a:p>
      </dsp:txBody>
      <dsp:txXfrm>
        <a:off x="5277945" y="914126"/>
        <a:ext cx="1542082" cy="2174040"/>
      </dsp:txXfrm>
    </dsp:sp>
    <dsp:sp modelId="{91DA44EC-1B86-8941-980C-F33F043FA9F9}">
      <dsp:nvSpPr>
        <dsp:cNvPr id="0" name=""/>
        <dsp:cNvSpPr/>
      </dsp:nvSpPr>
      <dsp:spPr>
        <a:xfrm>
          <a:off x="7035919" y="458337"/>
          <a:ext cx="1542082" cy="455788"/>
        </a:xfrm>
        <a:prstGeom prst="rect">
          <a:avLst/>
        </a:prstGeom>
        <a:solidFill>
          <a:schemeClr val="accent4">
            <a:hueOff val="2976728"/>
            <a:satOff val="88890"/>
            <a:lumOff val="2549"/>
            <a:alphaOff val="0"/>
          </a:schemeClr>
        </a:solidFill>
        <a:ln w="25400" cap="flat" cmpd="sng" algn="ctr">
          <a:solidFill>
            <a:schemeClr val="accent4">
              <a:hueOff val="2976728"/>
              <a:satOff val="88890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Scalability</a:t>
          </a:r>
        </a:p>
      </dsp:txBody>
      <dsp:txXfrm>
        <a:off x="7035919" y="458337"/>
        <a:ext cx="1542082" cy="455788"/>
      </dsp:txXfrm>
    </dsp:sp>
    <dsp:sp modelId="{3575D616-638F-F34E-B100-6D6AF5CB5F7A}">
      <dsp:nvSpPr>
        <dsp:cNvPr id="0" name=""/>
        <dsp:cNvSpPr/>
      </dsp:nvSpPr>
      <dsp:spPr>
        <a:xfrm>
          <a:off x="7035919" y="914126"/>
          <a:ext cx="1542082" cy="2174040"/>
        </a:xfrm>
        <a:prstGeom prst="rect">
          <a:avLst/>
        </a:prstGeom>
        <a:solidFill>
          <a:schemeClr val="accent4">
            <a:tint val="40000"/>
            <a:alpha val="90000"/>
            <a:hueOff val="2709321"/>
            <a:satOff val="90307"/>
            <a:lumOff val="1747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709321"/>
              <a:satOff val="90307"/>
              <a:lumOff val="17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Services can be scaled independently  at different rates as needed</a:t>
          </a:r>
          <a:br>
            <a:rPr lang="en-US" sz="1200" kern="1200" dirty="0">
              <a:solidFill>
                <a:schemeClr val="tx1"/>
              </a:solidFill>
            </a:rPr>
          </a:br>
          <a:br>
            <a:rPr lang="en-US" sz="1200" kern="1200" dirty="0">
              <a:solidFill>
                <a:schemeClr val="tx1"/>
              </a:solidFill>
            </a:rPr>
          </a:br>
          <a:endParaRPr lang="en-US" sz="1200" kern="1200" dirty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1200" kern="1200" dirty="0">
              <a:solidFill>
                <a:schemeClr val="tx1"/>
              </a:solidFill>
            </a:rPr>
            <a:t>Leads to better overall performance at lower cost </a:t>
          </a:r>
        </a:p>
      </dsp:txBody>
      <dsp:txXfrm>
        <a:off x="7035919" y="914126"/>
        <a:ext cx="1542082" cy="217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6/10/20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6/10/20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14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1" name="Shape 5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images are your new build artifacts</a:t>
            </a:r>
          </a:p>
          <a:p>
            <a:r>
              <a:t>Build step: create a versioned tagged artifact in which you can release quickly</a:t>
            </a:r>
          </a:p>
        </p:txBody>
      </p:sp>
    </p:spTree>
    <p:extLst>
      <p:ext uri="{BB962C8B-B14F-4D97-AF65-F5344CB8AC3E}">
        <p14:creationId xmlns:p14="http://schemas.microsoft.com/office/powerpoint/2010/main" val="242912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" name="Shape 5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storage provides storage for all apps running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01804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7" name="Shape 5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processes are first class citizens</a:t>
            </a:r>
          </a:p>
        </p:txBody>
      </p:sp>
    </p:spTree>
    <p:extLst>
      <p:ext uri="{BB962C8B-B14F-4D97-AF65-F5344CB8AC3E}">
        <p14:creationId xmlns:p14="http://schemas.microsoft.com/office/powerpoint/2010/main" val="327825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3" name="Shape 5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containers are just a process</a:t>
            </a:r>
          </a:p>
        </p:txBody>
      </p:sp>
    </p:spTree>
    <p:extLst>
      <p:ext uri="{BB962C8B-B14F-4D97-AF65-F5344CB8AC3E}">
        <p14:creationId xmlns:p14="http://schemas.microsoft.com/office/powerpoint/2010/main" val="193163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hape 5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causes of environmental drift</a:t>
            </a:r>
          </a:p>
          <a:p>
            <a:pPr marL="120315" indent="-120315">
              <a:buSzPct val="100000"/>
              <a:buChar char="-"/>
            </a:pPr>
            <a:r>
              <a:t>security updates to production</a:t>
            </a:r>
          </a:p>
          <a:p>
            <a:pPr marL="120315" indent="-120315">
              <a:buSzPct val="100000"/>
              <a:buChar char="-"/>
            </a:pPr>
            <a:r>
              <a:t>intentionally using easier tools for development </a:t>
            </a:r>
          </a:p>
          <a:p>
            <a:pPr marL="120315" indent="-120315">
              <a:buSzPct val="100000"/>
              <a:buChar char="-"/>
            </a:pPr>
            <a:r>
              <a:t>environments that are up for many hours have a potential to drift.</a:t>
            </a:r>
          </a:p>
          <a:p>
            <a:pPr marL="501314" lvl="1" indent="-120314">
              <a:buSzPct val="100000"/>
              <a:buChar char="-"/>
            </a:pPr>
            <a:r>
              <a:t>good idea to build that environment from scratch to “Reset” it </a:t>
            </a:r>
          </a:p>
          <a:p>
            <a:endParaRPr/>
          </a:p>
          <a:p>
            <a:r>
              <a:t>fast on boarding with new developers</a:t>
            </a:r>
          </a:p>
          <a:p>
            <a:r>
              <a:t>less dependencies on other teams, run the apps your self</a:t>
            </a:r>
          </a:p>
          <a:p>
            <a:r>
              <a:t>don’t muddy up your computers with all these tools</a:t>
            </a:r>
          </a:p>
        </p:txBody>
      </p:sp>
    </p:spTree>
    <p:extLst>
      <p:ext uri="{BB962C8B-B14F-4D97-AF65-F5344CB8AC3E}">
        <p14:creationId xmlns:p14="http://schemas.microsoft.com/office/powerpoint/2010/main" val="117133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 to get all the benefits of proactive log anaylis </a:t>
            </a:r>
          </a:p>
        </p:txBody>
      </p:sp>
    </p:spTree>
    <p:extLst>
      <p:ext uri="{BB962C8B-B14F-4D97-AF65-F5344CB8AC3E}">
        <p14:creationId xmlns:p14="http://schemas.microsoft.com/office/powerpoint/2010/main" val="125633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6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20315" indent="-120315">
              <a:buSzPct val="100000"/>
              <a:buChar char="•"/>
            </a:pPr>
            <a:r>
              <a:rPr dirty="0"/>
              <a:t>Docker and </a:t>
            </a:r>
            <a:r>
              <a:rPr dirty="0" err="1"/>
              <a:t>kubernetes</a:t>
            </a:r>
            <a:r>
              <a:rPr dirty="0"/>
              <a:t> are a MUST for implementing microservices</a:t>
            </a:r>
          </a:p>
          <a:p>
            <a:pPr marL="120315" indent="-120315">
              <a:buSzPct val="100000"/>
              <a:buChar char="•"/>
            </a:pPr>
            <a:r>
              <a:rPr dirty="0"/>
              <a:t>We will go into more details during the workshop but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solves dependency matrix: uses immutable images that contain dependencies for the app and are shippable across all the different environments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is also a standard that enables orchestration tools like Kubernetes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Kubernetes handles problems of distributed applications</a:t>
            </a:r>
          </a:p>
          <a:p>
            <a:pPr marL="120315" indent="-120315">
              <a:buSzPct val="100000"/>
              <a:buChar char="•"/>
            </a:pPr>
            <a:r>
              <a:rPr dirty="0"/>
              <a:t>These tools (Docker and Kubernetes) will go a long way to help you build distribute microservice applications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but there are some practices that you will need to implement in the application itself (12-factor)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Its a combination of tools + best practices that will ensure success in your transformation journey</a:t>
            </a:r>
          </a:p>
          <a:p>
            <a:pPr marL="501315" lvl="1" indent="-120315"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20315" indent="-120315">
              <a:buSzPct val="100000"/>
              <a:buChar char="•"/>
            </a:pPr>
            <a:r>
              <a:rPr dirty="0"/>
              <a:t>Docker and </a:t>
            </a:r>
            <a:r>
              <a:rPr dirty="0" err="1"/>
              <a:t>kubernetes</a:t>
            </a:r>
            <a:r>
              <a:rPr dirty="0"/>
              <a:t> are a MUST for implementing microservices</a:t>
            </a:r>
          </a:p>
          <a:p>
            <a:pPr marL="120315" indent="-120315">
              <a:buSzPct val="100000"/>
              <a:buChar char="•"/>
            </a:pPr>
            <a:r>
              <a:rPr dirty="0"/>
              <a:t>We will go into more details during the workshop but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solves dependency matrix: uses immutable images that contain dependencies for the app and are shippable across all the different environments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is also a standard that enables orchestration tools like Kubernetes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Kubernetes handles problems of distributed applications</a:t>
            </a:r>
          </a:p>
          <a:p>
            <a:pPr marL="120315" indent="-120315">
              <a:buSzPct val="100000"/>
              <a:buChar char="•"/>
            </a:pPr>
            <a:r>
              <a:rPr dirty="0"/>
              <a:t>These tools (Docker and Kubernetes) will go a long way to help you build distribute microservice applications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but there are some practices that you will need to implement in the application itself (12-factor)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Its a combination of tools + best practices that will ensure success in your transformation journey</a:t>
            </a:r>
          </a:p>
          <a:p>
            <a:pPr marL="501315" lvl="1" indent="-120315"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7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7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 repository that will kick off a build to create 1 build artifact for 1 application</a:t>
            </a:r>
          </a:p>
          <a:p>
            <a:r>
              <a:rPr dirty="0"/>
              <a:t>with docker, our build artifact is the docker image</a:t>
            </a:r>
          </a:p>
          <a:p>
            <a:pPr marL="120315" indent="-120315">
              <a:buSzPct val="100000"/>
              <a:buChar char="-"/>
            </a:pPr>
            <a:r>
              <a:rPr dirty="0"/>
              <a:t>all of our explicit dependencies wrapped into the image</a:t>
            </a:r>
          </a:p>
          <a:p>
            <a:r>
              <a:rPr dirty="0"/>
              <a:t>A </a:t>
            </a:r>
            <a:r>
              <a:rPr dirty="0" err="1"/>
              <a:t>dockerfile</a:t>
            </a:r>
            <a:r>
              <a:rPr dirty="0"/>
              <a:t> defines the steps to create the build artifact. </a:t>
            </a:r>
          </a:p>
        </p:txBody>
      </p:sp>
    </p:spTree>
    <p:extLst>
      <p:ext uri="{BB962C8B-B14F-4D97-AF65-F5344CB8AC3E}">
        <p14:creationId xmlns:p14="http://schemas.microsoft.com/office/powerpoint/2010/main" val="339590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python or ruby, those language specific mechanisms for handling dependencies are encapsulated by Dockerfile</a:t>
            </a:r>
          </a:p>
          <a:p>
            <a:pPr marL="120315" indent="-120315">
              <a:buSzPct val="100000"/>
              <a:buChar char="-"/>
            </a:pPr>
            <a:r>
              <a:rPr dirty="0"/>
              <a:t>The isolation runtime of the container is exactly the same for each type of application</a:t>
            </a:r>
          </a:p>
          <a:p>
            <a:pPr marL="120315" indent="-120315">
              <a:buSzPct val="100000"/>
              <a:buChar char="-"/>
            </a:pPr>
            <a:endParaRPr dirty="0"/>
          </a:p>
          <a:p>
            <a:r>
              <a:rPr dirty="0"/>
              <a:t>isolation via namespaces and control groups</a:t>
            </a:r>
          </a:p>
        </p:txBody>
      </p:sp>
    </p:spTree>
    <p:extLst>
      <p:ext uri="{BB962C8B-B14F-4D97-AF65-F5344CB8AC3E}">
        <p14:creationId xmlns:p14="http://schemas.microsoft.com/office/powerpoint/2010/main" val="2672269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here injecting password, </a:t>
            </a:r>
          </a:p>
          <a:p>
            <a:r>
              <a:rPr dirty="0"/>
              <a:t>- keep secrets out of code</a:t>
            </a:r>
          </a:p>
          <a:p>
            <a:r>
              <a:rPr dirty="0"/>
              <a:t>- but can inject the entire </a:t>
            </a:r>
            <a:r>
              <a:rPr dirty="0" err="1"/>
              <a:t>url</a:t>
            </a:r>
            <a:r>
              <a:rPr dirty="0"/>
              <a:t> connection string or any configuration that varies between deployments</a:t>
            </a:r>
          </a:p>
        </p:txBody>
      </p:sp>
    </p:spTree>
    <p:extLst>
      <p:ext uri="{BB962C8B-B14F-4D97-AF65-F5344CB8AC3E}">
        <p14:creationId xmlns:p14="http://schemas.microsoft.com/office/powerpoint/2010/main" val="245682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5" name="Shape 5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easily manipulate configuration or DNS to point to another implementation of the backing service</a:t>
            </a:r>
          </a:p>
          <a:p>
            <a:r>
              <a:rPr dirty="0"/>
              <a:t>this service discovery by name is also available in orchestration frameworks like </a:t>
            </a:r>
            <a:r>
              <a:rPr dirty="0" err="1"/>
              <a:t>kubernetes</a:t>
            </a:r>
            <a:r>
              <a:rPr dirty="0"/>
              <a:t> to easy discovery services either from internal or external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8945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1426872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228600" y="1630653"/>
            <a:ext cx="4114801" cy="14268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aseline="0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33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4723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26084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5834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11871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D06BC-9C2C-E049-ADD4-AF2D8B0011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Think 2019 / © 2019 IBM Corporation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258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34517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52C53-ECEA-2540-BEC1-0C25FAC78A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Think 2019 / © 2019 IBM Corporation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1299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1251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0343-1ADC-4D47-9FA9-84DF8CB0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205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B1A2E-D2A6-D64F-B87F-A3C24860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1748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2611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74500" y="1515509"/>
            <a:ext cx="7594997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2505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8EFB1-0560-4A44-A1D6-082CE6B90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35198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685800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2912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7163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454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50976" y="337931"/>
            <a:ext cx="7297530" cy="41048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9170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88511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5" y="2187701"/>
            <a:ext cx="1303020" cy="528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811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52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0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3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ABD7A-BE41-440B-9ADD-FED20D64D8A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13CC7-A2CE-7047-8CE1-E49D73D0A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7300" y="4758138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Think 2019 / © 2019 IBM Corporation</a:t>
            </a:r>
          </a:p>
        </p:txBody>
      </p:sp>
    </p:spTree>
    <p:custDataLst>
      <p:tags r:id="rId22"/>
    </p:custDataLst>
    <p:extLst>
      <p:ext uri="{BB962C8B-B14F-4D97-AF65-F5344CB8AC3E}">
        <p14:creationId xmlns:p14="http://schemas.microsoft.com/office/powerpoint/2010/main" val="71167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8826"/>
            <a:ext cx="6563021" cy="430581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Cloud Native Application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Ritu</a:t>
            </a:r>
            <a:r>
              <a:rPr lang="en-US" dirty="0">
                <a:solidFill>
                  <a:schemeClr val="bg1"/>
                </a:solidFill>
              </a:rPr>
              <a:t> Maheshwari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Developer Advocate</a:t>
            </a:r>
          </a:p>
        </p:txBody>
      </p:sp>
    </p:spTree>
    <p:extLst>
      <p:ext uri="{BB962C8B-B14F-4D97-AF65-F5344CB8AC3E}">
        <p14:creationId xmlns:p14="http://schemas.microsoft.com/office/powerpoint/2010/main" val="178429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ADD-1F0A-CA46-B594-917C9F09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5530"/>
            <a:ext cx="7198892" cy="804672"/>
          </a:xfrm>
        </p:spPr>
        <p:txBody>
          <a:bodyPr>
            <a:normAutofit/>
          </a:bodyPr>
          <a:lstStyle/>
          <a:p>
            <a:r>
              <a:rPr lang="en-US" dirty="0"/>
              <a:t>Why microservices and cloud native?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5405960-DF2E-7B46-9154-7A88BA4F9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521005"/>
              </p:ext>
            </p:extLst>
          </p:nvPr>
        </p:nvGraphicFramePr>
        <p:xfrm>
          <a:off x="280988" y="1059679"/>
          <a:ext cx="8582025" cy="354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01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A43F-BEF0-9F45-A115-F4F81697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73736"/>
            <a:ext cx="8913707" cy="4525264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chemeClr val="accent3"/>
                </a:solidFill>
              </a:rPr>
              <a:t>12 Factor Apps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517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447672D-9E8C-194B-B661-0526785C7011}"/>
              </a:ext>
            </a:extLst>
          </p:cNvPr>
          <p:cNvSpPr txBox="1">
            <a:spLocks/>
          </p:cNvSpPr>
          <p:nvPr/>
        </p:nvSpPr>
        <p:spPr>
          <a:xfrm>
            <a:off x="653627" y="351536"/>
            <a:ext cx="8016240" cy="43018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800"/>
              </a:spcAft>
              <a:defRPr sz="24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>
              <a:lnSpc>
                <a:spcPct val="100000"/>
              </a:lnSpc>
            </a:pPr>
            <a:br>
              <a:rPr lang="en-US" sz="4400" kern="0" dirty="0"/>
            </a:br>
            <a:r>
              <a:rPr lang="en-US" sz="4400" kern="0" dirty="0">
                <a:solidFill>
                  <a:schemeClr val="accent3"/>
                </a:solidFill>
              </a:rPr>
              <a:t>12 Factor</a:t>
            </a:r>
            <a:r>
              <a:rPr lang="en-US" sz="4400" kern="0" dirty="0"/>
              <a:t> is a </a:t>
            </a:r>
            <a:r>
              <a:rPr lang="en-US" sz="4400" kern="0" dirty="0">
                <a:solidFill>
                  <a:schemeClr val="accent3"/>
                </a:solidFill>
              </a:rPr>
              <a:t>methodology </a:t>
            </a:r>
            <a:r>
              <a:rPr lang="en-US" sz="4400" kern="0" dirty="0"/>
              <a:t>for building software</a:t>
            </a:r>
          </a:p>
        </p:txBody>
      </p:sp>
    </p:spTree>
    <p:extLst>
      <p:ext uri="{BB962C8B-B14F-4D97-AF65-F5344CB8AC3E}">
        <p14:creationId xmlns:p14="http://schemas.microsoft.com/office/powerpoint/2010/main" val="414751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8961-CE7A-E443-9FBB-C594D841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75530"/>
            <a:ext cx="7214955" cy="527203"/>
          </a:xfrm>
        </p:spPr>
        <p:txBody>
          <a:bodyPr/>
          <a:lstStyle/>
          <a:p>
            <a:r>
              <a:rPr lang="en-US" dirty="0"/>
              <a:t>Tenets for a 12 Factor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5A23E2-ABDA-BD49-86C2-2F527143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845650"/>
            <a:ext cx="8458877" cy="3942250"/>
          </a:xfrm>
        </p:spPr>
        <p:txBody>
          <a:bodyPr/>
          <a:lstStyle/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Codebase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Dependencies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Config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Backing Services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Build, Release, Run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CA" sz="1400" dirty="0"/>
              <a:t>Processes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Port Binding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Concurrency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Disposability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Dev/Prod Parity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Logs</a:t>
            </a:r>
          </a:p>
          <a:p>
            <a:pPr marL="342900" lvl="1" indent="-342900" defTabSz="342900">
              <a:lnSpc>
                <a:spcPct val="100000"/>
              </a:lnSpc>
              <a:buFont typeface="+mj-lt"/>
              <a:buAutoNum type="arabicPeriod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Admin processes</a:t>
            </a:r>
          </a:p>
          <a:p>
            <a:pPr lvl="1" defTabSz="342900">
              <a:lnSpc>
                <a:spcPct val="100000"/>
              </a:lnSpc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610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I. Codebase</a:t>
            </a:r>
          </a:p>
        </p:txBody>
      </p:sp>
      <p:sp>
        <p:nvSpPr>
          <p:cNvPr id="521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Code for a single application should be in a single code base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Track running applications back to a single commit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Use </a:t>
            </a:r>
            <a:r>
              <a:rPr lang="en-US" sz="1400" dirty="0" err="1"/>
              <a:t>Dockerfile</a:t>
            </a:r>
            <a:r>
              <a:rPr lang="en-US" sz="1400" dirty="0"/>
              <a:t> Maven, Gradle, or </a:t>
            </a:r>
            <a:r>
              <a:rPr lang="en-US" sz="1400" dirty="0" err="1"/>
              <a:t>npm</a:t>
            </a:r>
            <a:r>
              <a:rPr lang="en-US" sz="1400" dirty="0"/>
              <a:t> to manage external dependencies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Version pinning! Don’t use latest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No changing code in production</a:t>
            </a:r>
            <a:endParaRPr sz="1400" dirty="0"/>
          </a:p>
        </p:txBody>
      </p:sp>
      <p:pic>
        <p:nvPicPr>
          <p:cNvPr id="523" name="Screen Shot 2017-08-03 at 2.02.42 PM.png" descr="Screen Shot 2017-08-03 at 2.02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30" y="3123824"/>
            <a:ext cx="6524627" cy="1438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144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II. Dependencies</a:t>
            </a:r>
          </a:p>
        </p:txBody>
      </p:sp>
      <p:sp>
        <p:nvSpPr>
          <p:cNvPr id="528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Explicitly declare and isolate dependencies. </a:t>
            </a:r>
            <a:r>
              <a:rPr lang="en-US" sz="1400" dirty="0">
                <a:latin typeface="IBM Plex Sans"/>
                <a:sym typeface="Trebuchet MS"/>
              </a:rPr>
              <a:t>AKA: Remove system dependencies</a:t>
            </a: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How?</a:t>
            </a:r>
            <a:endParaRPr sz="1400" dirty="0"/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Step 1: Explicitly declare dependencies (</a:t>
            </a:r>
            <a:r>
              <a:rPr lang="en-US" sz="1400" dirty="0" err="1"/>
              <a:t>Dockerfile</a:t>
            </a:r>
            <a:r>
              <a:rPr lang="en-US" sz="1400" dirty="0"/>
              <a:t>)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Step 2: Isolate dependencies to prevent system dependencies from leaking in (containers)</a:t>
            </a:r>
            <a:endParaRPr sz="1400" dirty="0"/>
          </a:p>
        </p:txBody>
      </p:sp>
      <p:pic>
        <p:nvPicPr>
          <p:cNvPr id="530" name="Screen Shot 2017-08-03 at 2.27.31 PM.png" descr="Screen Shot 2017-08-03 at 2.27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55" y="2963466"/>
            <a:ext cx="3035378" cy="14974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603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III. Config</a:t>
            </a:r>
          </a:p>
        </p:txBody>
      </p:sp>
      <p:sp>
        <p:nvSpPr>
          <p:cNvPr id="535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800" dirty="0"/>
              <a:t>Store </a:t>
            </a:r>
            <a:r>
              <a:rPr lang="en-US" sz="1800" dirty="0"/>
              <a:t>c</a:t>
            </a:r>
            <a:r>
              <a:rPr sz="1800" dirty="0"/>
              <a:t>onfig in the environment (not in the code). 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How</a:t>
            </a:r>
            <a:r>
              <a:rPr sz="1800" dirty="0"/>
              <a:t>?</a:t>
            </a:r>
            <a:endParaRPr lang="en-US" sz="1800" dirty="0"/>
          </a:p>
          <a:p>
            <a:pPr marL="257175" indent="-257175" defTabSz="342900"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800" dirty="0"/>
              <a:t>Inject config as environment variables</a:t>
            </a:r>
            <a:r>
              <a:rPr lang="en-US" sz="1800" dirty="0">
                <a:latin typeface="IBM Plex Sans"/>
              </a:rPr>
              <a:t> (language agnostic)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800" dirty="0" err="1">
                <a:latin typeface="IBM Plex Sans"/>
                <a:sym typeface="Trebuchet MS"/>
              </a:rPr>
              <a:t>ConfigMap</a:t>
            </a:r>
            <a:r>
              <a:rPr lang="en-US" sz="1800" dirty="0">
                <a:latin typeface="IBM Plex Sans"/>
                <a:sym typeface="Trebuchet MS"/>
              </a:rPr>
              <a:t> in Kubernetes does this ^</a:t>
            </a:r>
          </a:p>
          <a:p>
            <a:pPr defTabSz="342900">
              <a:lnSpc>
                <a:spcPct val="100000"/>
              </a:lnSpc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8197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itle 1"/>
          <p:cNvSpPr txBox="1">
            <a:spLocks noGrp="1"/>
          </p:cNvSpPr>
          <p:nvPr>
            <p:ph type="title"/>
          </p:nvPr>
        </p:nvSpPr>
        <p:spPr>
          <a:xfrm>
            <a:off x="210312" y="175530"/>
            <a:ext cx="6215888" cy="80467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IV. Backing Services</a:t>
            </a:r>
          </a:p>
        </p:txBody>
      </p:sp>
      <p:sp>
        <p:nvSpPr>
          <p:cNvPr id="541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Treat backing resources as attached services. Swap out resources.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Pass in URLs via config (see III.)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K8s b</a:t>
            </a:r>
            <a:r>
              <a:rPr sz="1400" dirty="0"/>
              <a:t>uilt in DNS allows for easy service discovery</a:t>
            </a:r>
          </a:p>
        </p:txBody>
      </p:sp>
      <p:pic>
        <p:nvPicPr>
          <p:cNvPr id="543" name="Screen Shot 2017-08-03 at 2.56.53 PM.png" descr="Screen Shot 2017-08-03 at 2.56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77" y="2762036"/>
            <a:ext cx="2971802" cy="18859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506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itle 1"/>
          <p:cNvSpPr txBox="1">
            <a:spLocks noGrp="1"/>
          </p:cNvSpPr>
          <p:nvPr>
            <p:ph type="title"/>
          </p:nvPr>
        </p:nvSpPr>
        <p:spPr>
          <a:xfrm>
            <a:off x="210311" y="175530"/>
            <a:ext cx="7502821" cy="544517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V. Build, Release, Run</a:t>
            </a:r>
          </a:p>
        </p:txBody>
      </p:sp>
      <p:sp>
        <p:nvSpPr>
          <p:cNvPr id="548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Strictly separate build and run stages. </a:t>
            </a:r>
            <a:endParaRPr lang="en-US" sz="1400" dirty="0"/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Why?</a:t>
            </a:r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Rollbacks, elastic scaling without a new build</a:t>
            </a:r>
            <a:endParaRPr lang="en-US"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Use </a:t>
            </a:r>
            <a:r>
              <a:rPr sz="1400" dirty="0"/>
              <a:t>Docker images </a:t>
            </a:r>
            <a:r>
              <a:rPr lang="en-US" sz="1400" dirty="0"/>
              <a:t>as your handoff between build and run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Tag images with version. Trace back to single commit (see I. Codebase)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Single command rollbacks in Kubernetes</a:t>
            </a:r>
            <a:endParaRPr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ECCF3A-648A-474F-B30C-68A2D870D939}"/>
              </a:ext>
            </a:extLst>
          </p:cNvPr>
          <p:cNvGrpSpPr/>
          <p:nvPr/>
        </p:nvGrpSpPr>
        <p:grpSpPr>
          <a:xfrm>
            <a:off x="2726129" y="3872101"/>
            <a:ext cx="3846780" cy="999575"/>
            <a:chOff x="3183284" y="5219245"/>
            <a:chExt cx="5129040" cy="13327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DD47D6-2397-E945-9E8B-4FCE297D62B5}"/>
                </a:ext>
              </a:extLst>
            </p:cNvPr>
            <p:cNvGrpSpPr/>
            <p:nvPr/>
          </p:nvGrpSpPr>
          <p:grpSpPr>
            <a:xfrm>
              <a:off x="4409187" y="5998032"/>
              <a:ext cx="768096" cy="505401"/>
              <a:chOff x="2719950" y="5929906"/>
              <a:chExt cx="768096" cy="505401"/>
            </a:xfrm>
          </p:grpSpPr>
          <p:sp>
            <p:nvSpPr>
              <p:cNvPr id="36" name="Round Single Corner Rectangle 35">
                <a:extLst>
                  <a:ext uri="{FF2B5EF4-FFF2-40B4-BE49-F238E27FC236}">
                    <a16:creationId xmlns:a16="http://schemas.microsoft.com/office/drawing/2014/main" id="{3F670FEA-1127-614B-BB6A-72E836C73B05}"/>
                  </a:ext>
                </a:extLst>
              </p:cNvPr>
              <p:cNvSpPr/>
              <p:nvPr/>
            </p:nvSpPr>
            <p:spPr>
              <a:xfrm>
                <a:off x="2719950" y="5929906"/>
                <a:ext cx="768096" cy="505401"/>
              </a:xfrm>
              <a:prstGeom prst="round1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900" dirty="0" err="1">
                  <a:ln>
                    <a:solidFill>
                      <a:schemeClr val="tx1"/>
                    </a:solidFill>
                  </a:ln>
                  <a:latin typeface="Arial"/>
                  <a:cs typeface="Arial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C33EF8-68D8-994D-B10F-AE984DDDA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678" y="6012120"/>
                <a:ext cx="680638" cy="0"/>
              </a:xfrm>
              <a:prstGeom prst="straightConnector1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01F1FC0-94E7-C34D-BE9E-43537A364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0915" y="6096246"/>
                <a:ext cx="543401" cy="0"/>
              </a:xfrm>
              <a:prstGeom prst="straightConnector1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02B0476-853E-3141-B452-4B9F242E7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0915" y="6187686"/>
                <a:ext cx="543401" cy="0"/>
              </a:xfrm>
              <a:prstGeom prst="straightConnector1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35F9EC4-2787-DB44-A3AA-9FA502282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678" y="6276280"/>
                <a:ext cx="680638" cy="0"/>
              </a:xfrm>
              <a:prstGeom prst="straightConnector1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352ADC4-D9F8-3749-84FE-4BEFB001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5834" y="6355326"/>
                <a:ext cx="543401" cy="0"/>
              </a:xfrm>
              <a:prstGeom prst="straightConnector1">
                <a:avLst/>
              </a:prstGeom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90FE1E-B7DB-4548-8923-7B4FE019D8C2}"/>
                </a:ext>
              </a:extLst>
            </p:cNvPr>
            <p:cNvGrpSpPr/>
            <p:nvPr/>
          </p:nvGrpSpPr>
          <p:grpSpPr>
            <a:xfrm>
              <a:off x="4409187" y="5219245"/>
              <a:ext cx="768096" cy="505401"/>
              <a:chOff x="2719950" y="5151119"/>
              <a:chExt cx="768096" cy="505401"/>
            </a:xfrm>
          </p:grpSpPr>
          <p:sp>
            <p:nvSpPr>
              <p:cNvPr id="33" name="Round Diagonal Corner Rectangle 32">
                <a:extLst>
                  <a:ext uri="{FF2B5EF4-FFF2-40B4-BE49-F238E27FC236}">
                    <a16:creationId xmlns:a16="http://schemas.microsoft.com/office/drawing/2014/main" id="{8EFEA462-31F5-1147-B5A0-368510A697F4}"/>
                  </a:ext>
                </a:extLst>
              </p:cNvPr>
              <p:cNvSpPr/>
              <p:nvPr/>
            </p:nvSpPr>
            <p:spPr>
              <a:xfrm>
                <a:off x="2719950" y="5151119"/>
                <a:ext cx="768096" cy="505401"/>
              </a:xfrm>
              <a:prstGeom prst="round2DiagRect">
                <a:avLst/>
              </a:prstGeom>
              <a:solidFill>
                <a:schemeClr val="tx2"/>
              </a:solidFill>
              <a:ln w="19050"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9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59FC9036-8928-4546-92F3-F22C742E8B72}"/>
                  </a:ext>
                </a:extLst>
              </p:cNvPr>
              <p:cNvSpPr/>
              <p:nvPr/>
            </p:nvSpPr>
            <p:spPr>
              <a:xfrm>
                <a:off x="2763678" y="5468233"/>
                <a:ext cx="675557" cy="109001"/>
              </a:xfrm>
              <a:prstGeom prst="round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9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A6CEFEE3-C87D-0B47-9E3F-FAD39419E0A1}"/>
                  </a:ext>
                </a:extLst>
              </p:cNvPr>
              <p:cNvSpPr/>
              <p:nvPr/>
            </p:nvSpPr>
            <p:spPr>
              <a:xfrm>
                <a:off x="2763678" y="5310408"/>
                <a:ext cx="675557" cy="101093"/>
              </a:xfrm>
              <a:prstGeom prst="roundRect">
                <a:avLst/>
              </a:prstGeom>
              <a:solidFill>
                <a:srgbClr val="92D050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9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F90573-CC6F-5243-9FDA-155BC4F7E99B}"/>
                </a:ext>
              </a:extLst>
            </p:cNvPr>
            <p:cNvSpPr txBox="1"/>
            <p:nvPr/>
          </p:nvSpPr>
          <p:spPr>
            <a:xfrm>
              <a:off x="3270076" y="5324728"/>
              <a:ext cx="96893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base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07211F-4FFF-BB47-888F-2E4DA49DA05F}"/>
                </a:ext>
              </a:extLst>
            </p:cNvPr>
            <p:cNvSpPr txBox="1"/>
            <p:nvPr/>
          </p:nvSpPr>
          <p:spPr>
            <a:xfrm>
              <a:off x="3183284" y="6059569"/>
              <a:ext cx="11770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app code v1.1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190583A6-81F4-6D4F-A46F-BDAAB9F7CD75}"/>
                </a:ext>
              </a:extLst>
            </p:cNvPr>
            <p:cNvSpPr/>
            <p:nvPr/>
          </p:nvSpPr>
          <p:spPr>
            <a:xfrm>
              <a:off x="5358248" y="5445287"/>
              <a:ext cx="155448" cy="9144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69E307-E2BB-A14C-A7DC-46EC4D2E817A}"/>
                </a:ext>
              </a:extLst>
            </p:cNvPr>
            <p:cNvSpPr txBox="1"/>
            <p:nvPr/>
          </p:nvSpPr>
          <p:spPr>
            <a:xfrm>
              <a:off x="5612184" y="5506860"/>
              <a:ext cx="122587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docker build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CC678BF-9281-0E40-993B-6774DDD966F5}"/>
                </a:ext>
              </a:extLst>
            </p:cNvPr>
            <p:cNvSpPr/>
            <p:nvPr/>
          </p:nvSpPr>
          <p:spPr>
            <a:xfrm>
              <a:off x="6783327" y="5268147"/>
              <a:ext cx="1528997" cy="1255776"/>
            </a:xfrm>
            <a:prstGeom prst="roundRect">
              <a:avLst/>
            </a:prstGeom>
            <a:solidFill>
              <a:schemeClr val="tx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8D9C6E2-6DCB-8D4D-B35B-CA49853BA651}"/>
                </a:ext>
              </a:extLst>
            </p:cNvPr>
            <p:cNvSpPr/>
            <p:nvPr/>
          </p:nvSpPr>
          <p:spPr>
            <a:xfrm>
              <a:off x="5686673" y="5802087"/>
              <a:ext cx="978408" cy="22387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4A83CF-2049-4B4D-B470-5B6A804E1239}"/>
                </a:ext>
              </a:extLst>
            </p:cNvPr>
            <p:cNvSpPr txBox="1"/>
            <p:nvPr/>
          </p:nvSpPr>
          <p:spPr>
            <a:xfrm>
              <a:off x="7170004" y="5323016"/>
              <a:ext cx="83919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registry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012DA6A-00FD-8F46-AAF3-EA435AC67349}"/>
                </a:ext>
              </a:extLst>
            </p:cNvPr>
            <p:cNvGrpSpPr/>
            <p:nvPr/>
          </p:nvGrpSpPr>
          <p:grpSpPr>
            <a:xfrm>
              <a:off x="6930974" y="5864432"/>
              <a:ext cx="478059" cy="301139"/>
              <a:chOff x="5313141" y="5795107"/>
              <a:chExt cx="478059" cy="30113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E6BB9AD-9160-3B4F-B2C1-6AD3434E00E8}"/>
                  </a:ext>
                </a:extLst>
              </p:cNvPr>
              <p:cNvGrpSpPr/>
              <p:nvPr/>
            </p:nvGrpSpPr>
            <p:grpSpPr>
              <a:xfrm>
                <a:off x="5313141" y="5795107"/>
                <a:ext cx="478059" cy="301139"/>
                <a:chOff x="7759143" y="5452258"/>
                <a:chExt cx="768096" cy="505401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ADE335C-8F2F-5B40-9D02-017D993169D7}"/>
                    </a:ext>
                  </a:extLst>
                </p:cNvPr>
                <p:cNvGrpSpPr/>
                <p:nvPr/>
              </p:nvGrpSpPr>
              <p:grpSpPr>
                <a:xfrm>
                  <a:off x="7759143" y="5452258"/>
                  <a:ext cx="768096" cy="505401"/>
                  <a:chOff x="2719950" y="5151119"/>
                  <a:chExt cx="768096" cy="505401"/>
                </a:xfrm>
              </p:grpSpPr>
              <p:sp>
                <p:nvSpPr>
                  <p:cNvPr id="30" name="Round Diagonal Corner Rectangle 29">
                    <a:extLst>
                      <a:ext uri="{FF2B5EF4-FFF2-40B4-BE49-F238E27FC236}">
                        <a16:creationId xmlns:a16="http://schemas.microsoft.com/office/drawing/2014/main" id="{348B074B-59CC-5248-8EBE-1E79BDEFAE89}"/>
                      </a:ext>
                    </a:extLst>
                  </p:cNvPr>
                  <p:cNvSpPr/>
                  <p:nvPr/>
                </p:nvSpPr>
                <p:spPr>
                  <a:xfrm>
                    <a:off x="2719950" y="5151119"/>
                    <a:ext cx="768096" cy="505401"/>
                  </a:xfrm>
                  <a:prstGeom prst="round2DiagRect">
                    <a:avLst/>
                  </a:prstGeom>
                  <a:solidFill>
                    <a:schemeClr val="tx2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F1B01AA9-E8BB-F742-813D-4484714F5B1B}"/>
                      </a:ext>
                    </a:extLst>
                  </p:cNvPr>
                  <p:cNvSpPr/>
                  <p:nvPr/>
                </p:nvSpPr>
                <p:spPr>
                  <a:xfrm>
                    <a:off x="2763678" y="5468233"/>
                    <a:ext cx="675557" cy="109001"/>
                  </a:xfrm>
                  <a:prstGeom prst="roundRect">
                    <a:avLst/>
                  </a:prstGeom>
                  <a:solidFill>
                    <a:srgbClr val="FFFF0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0C9A3B1B-F91F-4B4A-A7ED-BD91E2A66EDB}"/>
                      </a:ext>
                    </a:extLst>
                  </p:cNvPr>
                  <p:cNvSpPr/>
                  <p:nvPr/>
                </p:nvSpPr>
                <p:spPr>
                  <a:xfrm>
                    <a:off x="2763678" y="5330908"/>
                    <a:ext cx="675557" cy="101093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5B9267AD-0CB9-6B43-BFCE-3A5B07B238F1}"/>
                    </a:ext>
                  </a:extLst>
                </p:cNvPr>
                <p:cNvSpPr/>
                <p:nvPr/>
              </p:nvSpPr>
              <p:spPr>
                <a:xfrm>
                  <a:off x="7802870" y="5492841"/>
                  <a:ext cx="675557" cy="1010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n-US" sz="900" dirty="0" err="1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F2EB942-11FA-D144-ADA9-AA91CFA28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088" y="5843680"/>
                <a:ext cx="350997" cy="0"/>
              </a:xfrm>
              <a:prstGeom prst="straightConnector1">
                <a:avLst/>
              </a:prstGeom>
              <a:ln w="9525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1FB3E1-C096-E24D-A48E-DA1B23D26214}"/>
                </a:ext>
              </a:extLst>
            </p:cNvPr>
            <p:cNvGrpSpPr/>
            <p:nvPr/>
          </p:nvGrpSpPr>
          <p:grpSpPr>
            <a:xfrm>
              <a:off x="7678980" y="5847462"/>
              <a:ext cx="478059" cy="301139"/>
              <a:chOff x="5313141" y="5795107"/>
              <a:chExt cx="478059" cy="30113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0872A43-DDA0-D14E-9921-FE6ED11FE1C1}"/>
                  </a:ext>
                </a:extLst>
              </p:cNvPr>
              <p:cNvGrpSpPr/>
              <p:nvPr/>
            </p:nvGrpSpPr>
            <p:grpSpPr>
              <a:xfrm>
                <a:off x="5313141" y="5795107"/>
                <a:ext cx="478059" cy="301139"/>
                <a:chOff x="7759143" y="5452258"/>
                <a:chExt cx="768096" cy="50540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CCA5770-A434-E74C-8E37-166869AB76C7}"/>
                    </a:ext>
                  </a:extLst>
                </p:cNvPr>
                <p:cNvGrpSpPr/>
                <p:nvPr/>
              </p:nvGrpSpPr>
              <p:grpSpPr>
                <a:xfrm>
                  <a:off x="7759143" y="5452258"/>
                  <a:ext cx="768096" cy="505401"/>
                  <a:chOff x="2719950" y="5151119"/>
                  <a:chExt cx="768096" cy="505401"/>
                </a:xfrm>
              </p:grpSpPr>
              <p:sp>
                <p:nvSpPr>
                  <p:cNvPr id="23" name="Round Diagonal Corner Rectangle 22">
                    <a:extLst>
                      <a:ext uri="{FF2B5EF4-FFF2-40B4-BE49-F238E27FC236}">
                        <a16:creationId xmlns:a16="http://schemas.microsoft.com/office/drawing/2014/main" id="{BE13FEDB-3461-5142-9196-9516B33686B0}"/>
                      </a:ext>
                    </a:extLst>
                  </p:cNvPr>
                  <p:cNvSpPr/>
                  <p:nvPr/>
                </p:nvSpPr>
                <p:spPr>
                  <a:xfrm>
                    <a:off x="2719950" y="5151119"/>
                    <a:ext cx="768096" cy="505401"/>
                  </a:xfrm>
                  <a:prstGeom prst="round2DiagRect">
                    <a:avLst/>
                  </a:prstGeom>
                  <a:solidFill>
                    <a:schemeClr val="tx2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397FBD7C-C638-5A46-B524-CD0CF981CEB9}"/>
                      </a:ext>
                    </a:extLst>
                  </p:cNvPr>
                  <p:cNvSpPr/>
                  <p:nvPr/>
                </p:nvSpPr>
                <p:spPr>
                  <a:xfrm>
                    <a:off x="2763678" y="5468233"/>
                    <a:ext cx="675557" cy="109001"/>
                  </a:xfrm>
                  <a:prstGeom prst="roundRect">
                    <a:avLst/>
                  </a:prstGeom>
                  <a:solidFill>
                    <a:srgbClr val="FFFF0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5" name="Rounded Rectangle 24">
                    <a:extLst>
                      <a:ext uri="{FF2B5EF4-FFF2-40B4-BE49-F238E27FC236}">
                        <a16:creationId xmlns:a16="http://schemas.microsoft.com/office/drawing/2014/main" id="{87A61078-8777-9C49-A978-E6848C7A5C05}"/>
                      </a:ext>
                    </a:extLst>
                  </p:cNvPr>
                  <p:cNvSpPr/>
                  <p:nvPr/>
                </p:nvSpPr>
                <p:spPr>
                  <a:xfrm>
                    <a:off x="2763678" y="5330908"/>
                    <a:ext cx="675557" cy="101093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70F17E3-AD24-CB49-8C62-49E686EEB927}"/>
                    </a:ext>
                  </a:extLst>
                </p:cNvPr>
                <p:cNvSpPr/>
                <p:nvPr/>
              </p:nvSpPr>
              <p:spPr>
                <a:xfrm>
                  <a:off x="7802870" y="5492841"/>
                  <a:ext cx="675557" cy="1010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n-US" sz="900" dirty="0" err="1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1EFF910-8E57-AD48-B578-9DC305281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088" y="5843680"/>
                <a:ext cx="350997" cy="0"/>
              </a:xfrm>
              <a:prstGeom prst="straightConnector1">
                <a:avLst/>
              </a:prstGeom>
              <a:ln w="9525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9FCB4D-D80B-FD43-AB9D-EDF175D8362D}"/>
                </a:ext>
              </a:extLst>
            </p:cNvPr>
            <p:cNvSpPr txBox="1"/>
            <p:nvPr/>
          </p:nvSpPr>
          <p:spPr>
            <a:xfrm>
              <a:off x="7765173" y="6172782"/>
              <a:ext cx="47805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v1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31E292-0E28-0D4E-B765-C5ECA4B8FCC6}"/>
                </a:ext>
              </a:extLst>
            </p:cNvPr>
            <p:cNvSpPr txBox="1"/>
            <p:nvPr/>
          </p:nvSpPr>
          <p:spPr>
            <a:xfrm>
              <a:off x="6919003" y="6172782"/>
              <a:ext cx="54849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v1.1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99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VI. Process</a:t>
            </a:r>
          </a:p>
        </p:txBody>
      </p:sp>
      <p:sp>
        <p:nvSpPr>
          <p:cNvPr id="55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9" y="1143001"/>
            <a:ext cx="7764376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Execute app as stateless process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 dirty="0"/>
              <a:t>Why?</a:t>
            </a:r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Stateless enables h</a:t>
            </a:r>
            <a:r>
              <a:rPr sz="1400" dirty="0"/>
              <a:t>orizontal </a:t>
            </a:r>
            <a:r>
              <a:rPr lang="en-US" sz="1400" dirty="0"/>
              <a:t>s</a:t>
            </a:r>
            <a:r>
              <a:rPr sz="1400" dirty="0"/>
              <a:t>caling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Remove sticky sessions</a:t>
            </a:r>
          </a:p>
          <a:p>
            <a:pPr marL="257175" indent="-257175" defTabSz="342900"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Need state? Store in volume or external data service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Use persistent volumes in Kubernetes for network wide storage</a:t>
            </a:r>
            <a:endParaRPr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7E605-14F1-5241-9568-4524C8C62073}"/>
              </a:ext>
            </a:extLst>
          </p:cNvPr>
          <p:cNvGrpSpPr/>
          <p:nvPr/>
        </p:nvGrpSpPr>
        <p:grpSpPr>
          <a:xfrm>
            <a:off x="3546558" y="3705178"/>
            <a:ext cx="2050883" cy="1080738"/>
            <a:chOff x="4177175" y="5081293"/>
            <a:chExt cx="2734510" cy="14409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ECB206-07ED-CC48-A27C-D94EB2C28119}"/>
                </a:ext>
              </a:extLst>
            </p:cNvPr>
            <p:cNvGrpSpPr/>
            <p:nvPr/>
          </p:nvGrpSpPr>
          <p:grpSpPr>
            <a:xfrm>
              <a:off x="4225480" y="5438640"/>
              <a:ext cx="478059" cy="301139"/>
              <a:chOff x="5313141" y="5795107"/>
              <a:chExt cx="478059" cy="30113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C53E60-FD76-6E4E-AE6E-DC48DE1C0DBC}"/>
                  </a:ext>
                </a:extLst>
              </p:cNvPr>
              <p:cNvGrpSpPr/>
              <p:nvPr/>
            </p:nvGrpSpPr>
            <p:grpSpPr>
              <a:xfrm>
                <a:off x="5313141" y="5795107"/>
                <a:ext cx="478059" cy="301139"/>
                <a:chOff x="7759143" y="5452258"/>
                <a:chExt cx="768096" cy="505401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AEFA160B-670C-014F-B138-B3E4F2354A27}"/>
                    </a:ext>
                  </a:extLst>
                </p:cNvPr>
                <p:cNvGrpSpPr/>
                <p:nvPr/>
              </p:nvGrpSpPr>
              <p:grpSpPr>
                <a:xfrm>
                  <a:off x="7759143" y="5452258"/>
                  <a:ext cx="768096" cy="505401"/>
                  <a:chOff x="2719950" y="5151119"/>
                  <a:chExt cx="768096" cy="505401"/>
                </a:xfrm>
              </p:grpSpPr>
              <p:sp>
                <p:nvSpPr>
                  <p:cNvPr id="34" name="Round Diagonal Corner Rectangle 33">
                    <a:extLst>
                      <a:ext uri="{FF2B5EF4-FFF2-40B4-BE49-F238E27FC236}">
                        <a16:creationId xmlns:a16="http://schemas.microsoft.com/office/drawing/2014/main" id="{E38A1384-754E-2E4E-BCEB-8E6E4B68EECE}"/>
                      </a:ext>
                    </a:extLst>
                  </p:cNvPr>
                  <p:cNvSpPr/>
                  <p:nvPr/>
                </p:nvSpPr>
                <p:spPr>
                  <a:xfrm>
                    <a:off x="2719950" y="5151119"/>
                    <a:ext cx="768096" cy="505401"/>
                  </a:xfrm>
                  <a:prstGeom prst="round2DiagRect">
                    <a:avLst/>
                  </a:prstGeom>
                  <a:solidFill>
                    <a:schemeClr val="tx2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045A16E3-153C-A64A-B45C-8534CF391099}"/>
                      </a:ext>
                    </a:extLst>
                  </p:cNvPr>
                  <p:cNvSpPr/>
                  <p:nvPr/>
                </p:nvSpPr>
                <p:spPr>
                  <a:xfrm>
                    <a:off x="2763678" y="5468233"/>
                    <a:ext cx="675557" cy="109001"/>
                  </a:xfrm>
                  <a:prstGeom prst="roundRect">
                    <a:avLst/>
                  </a:prstGeom>
                  <a:solidFill>
                    <a:srgbClr val="FFFF0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59877D1C-7079-AB45-9E3A-9DA2F6728A3E}"/>
                      </a:ext>
                    </a:extLst>
                  </p:cNvPr>
                  <p:cNvSpPr/>
                  <p:nvPr/>
                </p:nvSpPr>
                <p:spPr>
                  <a:xfrm>
                    <a:off x="2763678" y="5330908"/>
                    <a:ext cx="675557" cy="101093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19B4CC15-AA25-5146-8A02-E37E5838C648}"/>
                    </a:ext>
                  </a:extLst>
                </p:cNvPr>
                <p:cNvSpPr/>
                <p:nvPr/>
              </p:nvSpPr>
              <p:spPr>
                <a:xfrm>
                  <a:off x="7802870" y="5492841"/>
                  <a:ext cx="675557" cy="1010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n-US" sz="900" dirty="0" err="1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F26106F-4AA1-EA4C-8AEB-0D9A3700D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088" y="5843680"/>
                <a:ext cx="350997" cy="0"/>
              </a:xfrm>
              <a:prstGeom prst="straightConnector1">
                <a:avLst/>
              </a:prstGeom>
              <a:ln w="9525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7F10A6-EED9-0947-A584-59962DCA8E83}"/>
                </a:ext>
              </a:extLst>
            </p:cNvPr>
            <p:cNvGrpSpPr/>
            <p:nvPr/>
          </p:nvGrpSpPr>
          <p:grpSpPr>
            <a:xfrm>
              <a:off x="5313141" y="5438641"/>
              <a:ext cx="478059" cy="301139"/>
              <a:chOff x="5313141" y="5795107"/>
              <a:chExt cx="478059" cy="30113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956BCDB-6D0C-C64C-B115-54D02772F8A7}"/>
                  </a:ext>
                </a:extLst>
              </p:cNvPr>
              <p:cNvGrpSpPr/>
              <p:nvPr/>
            </p:nvGrpSpPr>
            <p:grpSpPr>
              <a:xfrm>
                <a:off x="5313141" y="5795107"/>
                <a:ext cx="478059" cy="301139"/>
                <a:chOff x="7759143" y="5452258"/>
                <a:chExt cx="768096" cy="50540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AB3693C-0D0B-DA46-A1B5-914866A4780F}"/>
                    </a:ext>
                  </a:extLst>
                </p:cNvPr>
                <p:cNvGrpSpPr/>
                <p:nvPr/>
              </p:nvGrpSpPr>
              <p:grpSpPr>
                <a:xfrm>
                  <a:off x="7759143" y="5452258"/>
                  <a:ext cx="768096" cy="505401"/>
                  <a:chOff x="2719950" y="5151119"/>
                  <a:chExt cx="768096" cy="505401"/>
                </a:xfrm>
              </p:grpSpPr>
              <p:sp>
                <p:nvSpPr>
                  <p:cNvPr id="27" name="Round Diagonal Corner Rectangle 26">
                    <a:extLst>
                      <a:ext uri="{FF2B5EF4-FFF2-40B4-BE49-F238E27FC236}">
                        <a16:creationId xmlns:a16="http://schemas.microsoft.com/office/drawing/2014/main" id="{479FA789-E21E-DB47-97A1-ED7E68CD9849}"/>
                      </a:ext>
                    </a:extLst>
                  </p:cNvPr>
                  <p:cNvSpPr/>
                  <p:nvPr/>
                </p:nvSpPr>
                <p:spPr>
                  <a:xfrm>
                    <a:off x="2719950" y="5151119"/>
                    <a:ext cx="768096" cy="505401"/>
                  </a:xfrm>
                  <a:prstGeom prst="round2DiagRect">
                    <a:avLst/>
                  </a:prstGeom>
                  <a:solidFill>
                    <a:schemeClr val="tx2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C291B845-0695-0F49-A758-F51808B5C9B7}"/>
                      </a:ext>
                    </a:extLst>
                  </p:cNvPr>
                  <p:cNvSpPr/>
                  <p:nvPr/>
                </p:nvSpPr>
                <p:spPr>
                  <a:xfrm>
                    <a:off x="2763678" y="5468233"/>
                    <a:ext cx="675557" cy="109001"/>
                  </a:xfrm>
                  <a:prstGeom prst="roundRect">
                    <a:avLst/>
                  </a:prstGeom>
                  <a:solidFill>
                    <a:srgbClr val="FFFF0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214033F6-8B6E-DB48-B8D9-E3F8AD237D59}"/>
                      </a:ext>
                    </a:extLst>
                  </p:cNvPr>
                  <p:cNvSpPr/>
                  <p:nvPr/>
                </p:nvSpPr>
                <p:spPr>
                  <a:xfrm>
                    <a:off x="2763678" y="5330908"/>
                    <a:ext cx="675557" cy="101093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F78B4448-8021-3B49-BC4E-D94D9EEFED96}"/>
                    </a:ext>
                  </a:extLst>
                </p:cNvPr>
                <p:cNvSpPr/>
                <p:nvPr/>
              </p:nvSpPr>
              <p:spPr>
                <a:xfrm>
                  <a:off x="7802870" y="5492841"/>
                  <a:ext cx="675557" cy="1010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n-US" sz="900" dirty="0" err="1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136510F-6A47-B34E-97FB-6AF90CCD2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088" y="5843680"/>
                <a:ext cx="350997" cy="0"/>
              </a:xfrm>
              <a:prstGeom prst="straightConnector1">
                <a:avLst/>
              </a:prstGeom>
              <a:ln w="9525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E68637-8721-D740-A38F-3D74B1397426}"/>
                </a:ext>
              </a:extLst>
            </p:cNvPr>
            <p:cNvGrpSpPr/>
            <p:nvPr/>
          </p:nvGrpSpPr>
          <p:grpSpPr>
            <a:xfrm>
              <a:off x="6400802" y="5438640"/>
              <a:ext cx="478059" cy="301139"/>
              <a:chOff x="5313141" y="5795107"/>
              <a:chExt cx="478059" cy="30113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CE880C-0E5E-2C4C-85CF-FDA6CE1CAEAE}"/>
                  </a:ext>
                </a:extLst>
              </p:cNvPr>
              <p:cNvGrpSpPr/>
              <p:nvPr/>
            </p:nvGrpSpPr>
            <p:grpSpPr>
              <a:xfrm>
                <a:off x="5313141" y="5795107"/>
                <a:ext cx="478059" cy="301139"/>
                <a:chOff x="7759143" y="5452258"/>
                <a:chExt cx="768096" cy="505401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50E10C1-759A-1848-B794-EA148601BAA2}"/>
                    </a:ext>
                  </a:extLst>
                </p:cNvPr>
                <p:cNvGrpSpPr/>
                <p:nvPr/>
              </p:nvGrpSpPr>
              <p:grpSpPr>
                <a:xfrm>
                  <a:off x="7759143" y="5452258"/>
                  <a:ext cx="768096" cy="505401"/>
                  <a:chOff x="2719950" y="5151119"/>
                  <a:chExt cx="768096" cy="505401"/>
                </a:xfrm>
              </p:grpSpPr>
              <p:sp>
                <p:nvSpPr>
                  <p:cNvPr id="20" name="Round Diagonal Corner Rectangle 19">
                    <a:extLst>
                      <a:ext uri="{FF2B5EF4-FFF2-40B4-BE49-F238E27FC236}">
                        <a16:creationId xmlns:a16="http://schemas.microsoft.com/office/drawing/2014/main" id="{3D67AFED-16EA-2F47-AC9D-150E9FB0F888}"/>
                      </a:ext>
                    </a:extLst>
                  </p:cNvPr>
                  <p:cNvSpPr/>
                  <p:nvPr/>
                </p:nvSpPr>
                <p:spPr>
                  <a:xfrm>
                    <a:off x="2719950" y="5151119"/>
                    <a:ext cx="768096" cy="505401"/>
                  </a:xfrm>
                  <a:prstGeom prst="round2DiagRect">
                    <a:avLst/>
                  </a:prstGeom>
                  <a:solidFill>
                    <a:schemeClr val="tx2"/>
                  </a:solidFill>
                  <a:ln w="19050">
                    <a:solidFill>
                      <a:schemeClr val="bg1"/>
                    </a:solidFill>
                  </a:ln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C9F4E82B-EACF-644C-9ACF-7ADA66F625E4}"/>
                      </a:ext>
                    </a:extLst>
                  </p:cNvPr>
                  <p:cNvSpPr/>
                  <p:nvPr/>
                </p:nvSpPr>
                <p:spPr>
                  <a:xfrm>
                    <a:off x="2763678" y="5468233"/>
                    <a:ext cx="675557" cy="109001"/>
                  </a:xfrm>
                  <a:prstGeom prst="roundRect">
                    <a:avLst/>
                  </a:prstGeom>
                  <a:solidFill>
                    <a:srgbClr val="FFFF0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11152B08-93F8-AE4B-B030-022DF334BA00}"/>
                      </a:ext>
                    </a:extLst>
                  </p:cNvPr>
                  <p:cNvSpPr/>
                  <p:nvPr/>
                </p:nvSpPr>
                <p:spPr>
                  <a:xfrm>
                    <a:off x="2763678" y="5330908"/>
                    <a:ext cx="675557" cy="101093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algn="ctr"/>
                    <a:endParaRPr lang="en-US" sz="900" dirty="0" err="1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CAB6301C-46AF-4048-862B-13F386B83FAC}"/>
                    </a:ext>
                  </a:extLst>
                </p:cNvPr>
                <p:cNvSpPr/>
                <p:nvPr/>
              </p:nvSpPr>
              <p:spPr>
                <a:xfrm>
                  <a:off x="7802870" y="5492841"/>
                  <a:ext cx="675557" cy="10109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/>
                  <a:endParaRPr lang="en-US" sz="900" dirty="0" err="1">
                    <a:solidFill>
                      <a:srgbClr val="FFFFFF"/>
                    </a:solidFill>
                    <a:latin typeface="Arial"/>
                    <a:cs typeface="Arial"/>
                  </a:endParaRP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772D463-21ED-EC4C-B80F-0F5E0B2F0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5088" y="5843680"/>
                <a:ext cx="350997" cy="0"/>
              </a:xfrm>
              <a:prstGeom prst="straightConnector1">
                <a:avLst/>
              </a:prstGeom>
              <a:ln w="9525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DF029A58-394A-3243-8A1A-31E08BD39487}"/>
                </a:ext>
              </a:extLst>
            </p:cNvPr>
            <p:cNvSpPr/>
            <p:nvPr/>
          </p:nvSpPr>
          <p:spPr>
            <a:xfrm>
              <a:off x="5093386" y="5982487"/>
              <a:ext cx="914400" cy="539790"/>
            </a:xfrm>
            <a:prstGeom prst="can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+mj-lt"/>
                  <a:cs typeface="Arial"/>
                </a:rPr>
                <a:t>service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F0558C-377F-1B4B-9E34-51B51F418B7E}"/>
                </a:ext>
              </a:extLst>
            </p:cNvPr>
            <p:cNvSpPr/>
            <p:nvPr/>
          </p:nvSpPr>
          <p:spPr>
            <a:xfrm>
              <a:off x="4177175" y="5081293"/>
              <a:ext cx="55186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cs typeface="Arial"/>
                </a:rPr>
                <a:t>app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38E518-8CB4-B840-942F-29FAA763F2B7}"/>
                </a:ext>
              </a:extLst>
            </p:cNvPr>
            <p:cNvSpPr/>
            <p:nvPr/>
          </p:nvSpPr>
          <p:spPr>
            <a:xfrm>
              <a:off x="5293413" y="5084349"/>
              <a:ext cx="55186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cs typeface="Arial"/>
                </a:rPr>
                <a:t>app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B5279A-716D-4645-91F1-85DAB2AA7BD9}"/>
                </a:ext>
              </a:extLst>
            </p:cNvPr>
            <p:cNvSpPr/>
            <p:nvPr/>
          </p:nvSpPr>
          <p:spPr>
            <a:xfrm>
              <a:off x="6359824" y="5093489"/>
              <a:ext cx="55186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cs typeface="Arial"/>
                </a:rPr>
                <a:t>app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E82FB6-E993-B84B-9E18-1394C259FBA7}"/>
                </a:ext>
              </a:extLst>
            </p:cNvPr>
            <p:cNvCxnSpPr>
              <a:cxnSpLocks/>
              <a:stCxn id="34" idx="1"/>
              <a:endCxn id="9" idx="1"/>
            </p:cNvCxnSpPr>
            <p:nvPr/>
          </p:nvCxnSpPr>
          <p:spPr>
            <a:xfrm>
              <a:off x="4464510" y="5739779"/>
              <a:ext cx="1086076" cy="2427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7F1711F-0C9B-4941-B43C-2DC282902999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5566580" y="5739779"/>
              <a:ext cx="1073252" cy="2445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D0C35A-21FD-814E-9996-DEDD54AA3228}"/>
                </a:ext>
              </a:extLst>
            </p:cNvPr>
            <p:cNvCxnSpPr>
              <a:cxnSpLocks/>
              <a:stCxn id="27" idx="1"/>
              <a:endCxn id="9" idx="1"/>
            </p:cNvCxnSpPr>
            <p:nvPr/>
          </p:nvCxnSpPr>
          <p:spPr>
            <a:xfrm flipH="1">
              <a:off x="5550586" y="5739780"/>
              <a:ext cx="1585" cy="2427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393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B46AE-98CA-E049-B974-294BC2E28E7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2892D-9B07-3A43-9157-B7A158EEB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550333"/>
            <a:ext cx="4123944" cy="1659467"/>
          </a:xfrm>
        </p:spPr>
        <p:txBody>
          <a:bodyPr/>
          <a:lstStyle/>
          <a:p>
            <a:pPr marL="171450" lvl="0" indent="-171450" defTabSz="45720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endParaRPr lang="en-US" kern="1200" dirty="0">
              <a:solidFill>
                <a:srgbClr val="000000"/>
              </a:solidFill>
              <a:latin typeface="IBM Plex Sans"/>
              <a:ea typeface="Arial" charset="0"/>
              <a:cs typeface="Arial" charset="0"/>
            </a:endParaRPr>
          </a:p>
          <a:p>
            <a:pPr marL="171450" lvl="0" indent="-171450" defTabSz="4572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r>
              <a:rPr lang="en-US" sz="16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Quick Recap  </a:t>
            </a:r>
          </a:p>
          <a:p>
            <a:pPr marL="171450" indent="-171450" defTabSz="4572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r>
              <a:rPr lang="en-US" sz="16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Key tenets of Cloud Native Application</a:t>
            </a:r>
          </a:p>
          <a:p>
            <a:pPr marL="171450" indent="-171450" defTabSz="4572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r>
              <a:rPr lang="en-US" sz="1600" dirty="0"/>
              <a:t>Key tenets of a Microservices Architecture</a:t>
            </a:r>
          </a:p>
          <a:p>
            <a:pPr marL="171450" indent="-171450" defTabSz="4572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r>
              <a:rPr lang="en-US" sz="16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Why </a:t>
            </a:r>
            <a:r>
              <a:rPr lang="en-US" sz="1600" dirty="0"/>
              <a:t>Microservices and Cloud Native?</a:t>
            </a:r>
            <a:r>
              <a:rPr lang="en-US" sz="16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	</a:t>
            </a:r>
          </a:p>
          <a:p>
            <a:pPr marL="171450" lvl="0" indent="-171450" defTabSz="45720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175" algn="dec"/>
              </a:tabLst>
            </a:pPr>
            <a:r>
              <a:rPr lang="en-US" sz="1600" kern="1200" dirty="0">
                <a:solidFill>
                  <a:srgbClr val="000000"/>
                </a:solidFill>
                <a:latin typeface="IBM Plex Sans"/>
                <a:ea typeface="Arial" charset="0"/>
                <a:cs typeface="Arial" charset="0"/>
              </a:rPr>
              <a:t>12 Factor Apps</a:t>
            </a:r>
          </a:p>
          <a:p>
            <a:endParaRPr lang="en-US" dirty="0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1CF8491E-9FD4-394C-934F-FADF3B097C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68576"/>
            <a:ext cx="9144000" cy="25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6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VII. Port Binding</a:t>
            </a:r>
          </a:p>
        </p:txBody>
      </p:sp>
      <p:sp>
        <p:nvSpPr>
          <p:cNvPr id="559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Export services via port binding. Apps should be self-contained.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 dirty="0"/>
              <a:t>Why?</a:t>
            </a:r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Avoid “Works on my machine”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Web server </a:t>
            </a:r>
            <a:r>
              <a:rPr lang="en-US" sz="1400" dirty="0"/>
              <a:t>dependency should be</a:t>
            </a:r>
            <a:r>
              <a:rPr sz="1400" dirty="0"/>
              <a:t> included inside the Docker Image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To e</a:t>
            </a:r>
            <a:r>
              <a:rPr sz="1400" dirty="0"/>
              <a:t>xpose ports from containers</a:t>
            </a:r>
            <a:r>
              <a:rPr lang="en-US" sz="1400" dirty="0"/>
              <a:t> use the </a:t>
            </a:r>
            <a:r>
              <a:rPr sz="1400" dirty="0"/>
              <a:t>—publish flag</a:t>
            </a:r>
            <a:endParaRPr lang="en-US" sz="1400" dirty="0"/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519038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VIII. Concurrency</a:t>
            </a:r>
          </a:p>
        </p:txBody>
      </p:sp>
      <p:sp>
        <p:nvSpPr>
          <p:cNvPr id="56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Scale out via the process model</a:t>
            </a:r>
            <a:r>
              <a:rPr lang="en-US" sz="1400" dirty="0"/>
              <a:t>. Processes are</a:t>
            </a:r>
            <a:r>
              <a:rPr lang="en-US" sz="1400" b="1" dirty="0"/>
              <a:t> first-class citizens</a:t>
            </a:r>
            <a:endParaRPr sz="14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 dirty="0"/>
              <a:t>Why?</a:t>
            </a: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Follow the Unix model for scaling, which is simple and reliable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Scale by creating more processes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b="1" dirty="0"/>
              <a:t>Docker</a:t>
            </a:r>
            <a:r>
              <a:rPr lang="en-US" sz="1400" dirty="0"/>
              <a:t>: really </a:t>
            </a:r>
            <a:r>
              <a:rPr sz="1400" dirty="0"/>
              <a:t>just a process running in isolation </a:t>
            </a:r>
            <a:endParaRPr lang="en-US" sz="1400" dirty="0"/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b="1" dirty="0"/>
              <a:t>Kubernetes</a:t>
            </a:r>
            <a:r>
              <a:rPr lang="en-US" sz="1400" dirty="0"/>
              <a:t>: Acts as process manager: scales by creating more pods</a:t>
            </a:r>
          </a:p>
          <a:p>
            <a:pPr marL="257175" indent="-257175" defTabSz="3429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0000"/>
                </a:solidFill>
              </a:rPr>
              <a:t>Don’t</a:t>
            </a:r>
            <a:r>
              <a:rPr lang="en-US" sz="1400" dirty="0"/>
              <a:t> put process managers in your containers</a:t>
            </a:r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A5A974-02BB-434C-814A-4AABCB2BFBE7}"/>
              </a:ext>
            </a:extLst>
          </p:cNvPr>
          <p:cNvGrpSpPr/>
          <p:nvPr/>
        </p:nvGrpSpPr>
        <p:grpSpPr>
          <a:xfrm>
            <a:off x="2160724" y="4109834"/>
            <a:ext cx="4822553" cy="721218"/>
            <a:chOff x="2064969" y="5565123"/>
            <a:chExt cx="6430071" cy="9616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CCD2AB-44EE-0D42-8CAF-46F34808725C}"/>
                </a:ext>
              </a:extLst>
            </p:cNvPr>
            <p:cNvSpPr/>
            <p:nvPr/>
          </p:nvSpPr>
          <p:spPr>
            <a:xfrm>
              <a:off x="2109215" y="5612347"/>
              <a:ext cx="2378005" cy="914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FC2519-22AF-B142-BAA8-EDD09EE1417D}"/>
                </a:ext>
              </a:extLst>
            </p:cNvPr>
            <p:cNvSpPr txBox="1"/>
            <p:nvPr/>
          </p:nvSpPr>
          <p:spPr>
            <a:xfrm>
              <a:off x="2064969" y="5565123"/>
              <a:ext cx="1924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microservices app</a:t>
              </a:r>
            </a:p>
          </p:txBody>
        </p:sp>
        <p:sp>
          <p:nvSpPr>
            <p:cNvPr id="8" name="Round Diagonal Corner Rectangle 7">
              <a:extLst>
                <a:ext uri="{FF2B5EF4-FFF2-40B4-BE49-F238E27FC236}">
                  <a16:creationId xmlns:a16="http://schemas.microsoft.com/office/drawing/2014/main" id="{322C9D19-A67D-9448-B154-8A0A7B5FCF6B}"/>
                </a:ext>
              </a:extLst>
            </p:cNvPr>
            <p:cNvSpPr/>
            <p:nvPr/>
          </p:nvSpPr>
          <p:spPr>
            <a:xfrm>
              <a:off x="2809701" y="6243132"/>
              <a:ext cx="457200" cy="228287"/>
            </a:xfrm>
            <a:prstGeom prst="round2Diag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BA172098-E3BB-4941-87E3-3C4ACD5ED8B7}"/>
                </a:ext>
              </a:extLst>
            </p:cNvPr>
            <p:cNvSpPr/>
            <p:nvPr/>
          </p:nvSpPr>
          <p:spPr>
            <a:xfrm>
              <a:off x="3382574" y="6243130"/>
              <a:ext cx="457200" cy="228287"/>
            </a:xfrm>
            <a:prstGeom prst="round2DiagRect">
              <a:avLst/>
            </a:prstGeom>
            <a:solidFill>
              <a:schemeClr val="accent5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0" name="Round Diagonal Corner Rectangle 9">
              <a:extLst>
                <a:ext uri="{FF2B5EF4-FFF2-40B4-BE49-F238E27FC236}">
                  <a16:creationId xmlns:a16="http://schemas.microsoft.com/office/drawing/2014/main" id="{6FD79C5A-0A42-8743-A221-1A3D45DC1BAF}"/>
                </a:ext>
              </a:extLst>
            </p:cNvPr>
            <p:cNvSpPr/>
            <p:nvPr/>
          </p:nvSpPr>
          <p:spPr>
            <a:xfrm>
              <a:off x="3949784" y="6243130"/>
              <a:ext cx="457200" cy="228287"/>
            </a:xfrm>
            <a:prstGeom prst="round2Diag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C3C5E9-3DB7-264E-AA81-D4FB6BBD6815}"/>
                </a:ext>
              </a:extLst>
            </p:cNvPr>
            <p:cNvSpPr/>
            <p:nvPr/>
          </p:nvSpPr>
          <p:spPr>
            <a:xfrm>
              <a:off x="6117035" y="5612347"/>
              <a:ext cx="2378005" cy="914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EEA69A-250B-6F45-A0AB-DF859CF6177E}"/>
                </a:ext>
              </a:extLst>
            </p:cNvPr>
            <p:cNvSpPr txBox="1"/>
            <p:nvPr/>
          </p:nvSpPr>
          <p:spPr>
            <a:xfrm>
              <a:off x="6072789" y="5565123"/>
              <a:ext cx="1924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microservices app</a:t>
              </a:r>
            </a:p>
          </p:txBody>
        </p:sp>
        <p:sp>
          <p:nvSpPr>
            <p:cNvPr id="13" name="Round Diagonal Corner Rectangle 12">
              <a:extLst>
                <a:ext uri="{FF2B5EF4-FFF2-40B4-BE49-F238E27FC236}">
                  <a16:creationId xmlns:a16="http://schemas.microsoft.com/office/drawing/2014/main" id="{CB84671A-6AD3-414E-B158-4C9FF7881595}"/>
                </a:ext>
              </a:extLst>
            </p:cNvPr>
            <p:cNvSpPr/>
            <p:nvPr/>
          </p:nvSpPr>
          <p:spPr>
            <a:xfrm>
              <a:off x="6817521" y="6243132"/>
              <a:ext cx="457200" cy="228287"/>
            </a:xfrm>
            <a:prstGeom prst="round2Diag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14" name="Round Diagonal Corner Rectangle 13">
              <a:extLst>
                <a:ext uri="{FF2B5EF4-FFF2-40B4-BE49-F238E27FC236}">
                  <a16:creationId xmlns:a16="http://schemas.microsoft.com/office/drawing/2014/main" id="{14138E97-1615-B24F-8F56-02A85DDEF038}"/>
                </a:ext>
              </a:extLst>
            </p:cNvPr>
            <p:cNvSpPr/>
            <p:nvPr/>
          </p:nvSpPr>
          <p:spPr>
            <a:xfrm>
              <a:off x="7390394" y="6243130"/>
              <a:ext cx="457200" cy="228287"/>
            </a:xfrm>
            <a:prstGeom prst="round2DiagRect">
              <a:avLst/>
            </a:prstGeom>
            <a:solidFill>
              <a:schemeClr val="accent5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5" name="Round Diagonal Corner Rectangle 14">
              <a:extLst>
                <a:ext uri="{FF2B5EF4-FFF2-40B4-BE49-F238E27FC236}">
                  <a16:creationId xmlns:a16="http://schemas.microsoft.com/office/drawing/2014/main" id="{D604817E-8BD3-8A46-B893-E7BD341D8F27}"/>
                </a:ext>
              </a:extLst>
            </p:cNvPr>
            <p:cNvSpPr/>
            <p:nvPr/>
          </p:nvSpPr>
          <p:spPr>
            <a:xfrm>
              <a:off x="7957604" y="6243130"/>
              <a:ext cx="457200" cy="228287"/>
            </a:xfrm>
            <a:prstGeom prst="round2Diag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6" name="Round Diagonal Corner Rectangle 15">
              <a:extLst>
                <a:ext uri="{FF2B5EF4-FFF2-40B4-BE49-F238E27FC236}">
                  <a16:creationId xmlns:a16="http://schemas.microsoft.com/office/drawing/2014/main" id="{02574AFB-DDFD-0944-AE9E-BBB6CB73EFBC}"/>
                </a:ext>
              </a:extLst>
            </p:cNvPr>
            <p:cNvSpPr/>
            <p:nvPr/>
          </p:nvSpPr>
          <p:spPr>
            <a:xfrm>
              <a:off x="7389388" y="5980814"/>
              <a:ext cx="457200" cy="228287"/>
            </a:xfrm>
            <a:prstGeom prst="round2DiagRect">
              <a:avLst/>
            </a:prstGeom>
            <a:solidFill>
              <a:schemeClr val="accent5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17" name="Round Diagonal Corner Rectangle 16">
              <a:extLst>
                <a:ext uri="{FF2B5EF4-FFF2-40B4-BE49-F238E27FC236}">
                  <a16:creationId xmlns:a16="http://schemas.microsoft.com/office/drawing/2014/main" id="{B8DB1F97-5AB8-134C-8C00-59E8B4265E2C}"/>
                </a:ext>
              </a:extLst>
            </p:cNvPr>
            <p:cNvSpPr/>
            <p:nvPr/>
          </p:nvSpPr>
          <p:spPr>
            <a:xfrm>
              <a:off x="7957604" y="5980813"/>
              <a:ext cx="457200" cy="228287"/>
            </a:xfrm>
            <a:prstGeom prst="round2Diag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8" name="Round Diagonal Corner Rectangle 17">
              <a:extLst>
                <a:ext uri="{FF2B5EF4-FFF2-40B4-BE49-F238E27FC236}">
                  <a16:creationId xmlns:a16="http://schemas.microsoft.com/office/drawing/2014/main" id="{DB4144D5-6957-9147-B0FC-9834C1F8394C}"/>
                </a:ext>
              </a:extLst>
            </p:cNvPr>
            <p:cNvSpPr/>
            <p:nvPr/>
          </p:nvSpPr>
          <p:spPr>
            <a:xfrm>
              <a:off x="7957604" y="5718496"/>
              <a:ext cx="457200" cy="228287"/>
            </a:xfrm>
            <a:prstGeom prst="round2Diag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CD887FA-CAF2-7548-AE7C-06651347EBE5}"/>
                </a:ext>
              </a:extLst>
            </p:cNvPr>
            <p:cNvSpPr/>
            <p:nvPr/>
          </p:nvSpPr>
          <p:spPr>
            <a:xfrm>
              <a:off x="4812923" y="6009228"/>
              <a:ext cx="978408" cy="171455"/>
            </a:xfrm>
            <a:prstGeom prst="rightArrow">
              <a:avLst/>
            </a:prstGeom>
            <a:solidFill>
              <a:schemeClr val="accent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776D93-4F7A-3647-9E70-B03F5E508801}"/>
                </a:ext>
              </a:extLst>
            </p:cNvPr>
            <p:cNvSpPr txBox="1"/>
            <p:nvPr/>
          </p:nvSpPr>
          <p:spPr>
            <a:xfrm>
              <a:off x="4715586" y="5565123"/>
              <a:ext cx="1193063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per process</a:t>
              </a:r>
            </a:p>
            <a:p>
              <a:r>
                <a:rPr lang="en-US" sz="1050" dirty="0"/>
                <a:t>scaling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36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IX. Disposability</a:t>
            </a:r>
          </a:p>
        </p:txBody>
      </p:sp>
      <p:sp>
        <p:nvSpPr>
          <p:cNvPr id="570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Maximize robustness with fast startup and graceful shutdown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 dirty="0"/>
              <a:t>Why?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Enables fast elastic scaling, robust production deployments</a:t>
            </a:r>
            <a:r>
              <a:rPr lang="en-US" sz="1400" dirty="0"/>
              <a:t>. Recover quickly from failures.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87993" indent="-187993" defTabSz="342900">
              <a:lnSpc>
                <a:spcPct val="100000"/>
              </a:lnSpc>
              <a:buFont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chemeClr val="bg1"/>
                </a:solidFill>
              </a:rPr>
              <a:t>No </a:t>
            </a:r>
            <a:r>
              <a:rPr lang="en-US" sz="1400" dirty="0"/>
              <a:t>multi-minute app startups!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Docker enables f</a:t>
            </a:r>
            <a:r>
              <a:rPr sz="1400" dirty="0"/>
              <a:t>ast startup: Union file system and image layers</a:t>
            </a:r>
            <a:endParaRPr lang="en-US" sz="1400" dirty="0"/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In best practice: Handle SIGTERM in main container process.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003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X. Dev/Prod Parity</a:t>
            </a:r>
          </a:p>
        </p:txBody>
      </p:sp>
      <p:sp>
        <p:nvSpPr>
          <p:cNvPr id="576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Keep development, staging and production as similar as possible</a:t>
            </a:r>
            <a:r>
              <a:rPr lang="en-US" sz="1400" dirty="0"/>
              <a:t>. Minimize time gap, personnel gap and tools gap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b="1" dirty="0"/>
              <a:t>Time gap: </a:t>
            </a:r>
            <a:r>
              <a:rPr lang="en-US" sz="1400" dirty="0"/>
              <a:t>Docker supports delivering code to production faster by enabling automation and reducing bugs caused by environmental drift.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b="1" dirty="0"/>
              <a:t>Personnel gap: </a:t>
            </a:r>
            <a:r>
              <a:rPr lang="en-US" sz="1400" dirty="0"/>
              <a:t>Dockerfile is the point of collaboration between </a:t>
            </a:r>
            <a:r>
              <a:rPr lang="en-US" sz="1400" dirty="0" err="1"/>
              <a:t>devs</a:t>
            </a:r>
            <a:r>
              <a:rPr lang="en-US" sz="1400" dirty="0"/>
              <a:t> and ops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b="1" dirty="0"/>
              <a:t>Tools gap: </a:t>
            </a:r>
            <a:r>
              <a:rPr lang="en-US" sz="1400" dirty="0"/>
              <a:t>Docker makes it very easy to spin up production resources locally by using `docker run ...`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13954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t>XI. Logs</a:t>
            </a:r>
          </a:p>
        </p:txBody>
      </p:sp>
      <p:sp>
        <p:nvSpPr>
          <p:cNvPr id="582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Treat logs as event streams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Write logs to </a:t>
            </a:r>
            <a:r>
              <a:rPr lang="en-US" sz="1400" dirty="0" err="1"/>
              <a:t>stdout</a:t>
            </a:r>
            <a:r>
              <a:rPr lang="en-US" sz="1400" dirty="0"/>
              <a:t> (Docker does by default)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Centralizes logs using ELK or [your tool stack here]</a:t>
            </a:r>
            <a:endParaRPr lang="en-US" sz="1400" dirty="0">
              <a:solidFill>
                <a:schemeClr val="bg1"/>
              </a:solidFill>
            </a:endParaRPr>
          </a:p>
          <a:p>
            <a:pPr marL="257175" indent="-257175" defTabSz="3429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0000"/>
                </a:solidFill>
              </a:rPr>
              <a:t>Don’t</a:t>
            </a:r>
            <a:r>
              <a:rPr lang="en-US" sz="1400" dirty="0">
                <a:solidFill>
                  <a:schemeClr val="bg1"/>
                </a:solidFill>
              </a:rPr>
              <a:t> write logs to disk! </a:t>
            </a:r>
          </a:p>
          <a:p>
            <a:pPr marL="257175" indent="-257175" defTabSz="3429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0000"/>
                </a:solidFill>
              </a:rPr>
              <a:t>Don’t </a:t>
            </a:r>
            <a:r>
              <a:rPr lang="en-US" sz="1400" dirty="0"/>
              <a:t>retroactively inspect logs! Use ELK to get search, alerts</a:t>
            </a:r>
          </a:p>
          <a:p>
            <a:pPr marL="257175" indent="-257175" defTabSz="3429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solidFill>
                  <a:srgbClr val="FF0000"/>
                </a:solidFill>
              </a:rPr>
              <a:t>Don’t</a:t>
            </a:r>
            <a:r>
              <a:rPr lang="en-US" sz="1400" dirty="0"/>
              <a:t> throw out logs! Save data and make data driven decisions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3682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1"/>
          <p:cNvSpPr txBox="1">
            <a:spLocks noGrp="1"/>
          </p:cNvSpPr>
          <p:nvPr>
            <p:ph type="title"/>
          </p:nvPr>
        </p:nvSpPr>
        <p:spPr>
          <a:xfrm>
            <a:off x="210312" y="175530"/>
            <a:ext cx="6038088" cy="804672"/>
          </a:xfrm>
          <a:prstGeom prst="rect">
            <a:avLst/>
          </a:prstGeom>
        </p:spPr>
        <p:txBody>
          <a:bodyPr/>
          <a:lstStyle>
            <a:lvl1pPr defTabSz="841247">
              <a:defRPr sz="2944"/>
            </a:lvl1pPr>
          </a:lstStyle>
          <a:p>
            <a:r>
              <a:rPr dirty="0"/>
              <a:t>XII. Admin Processes</a:t>
            </a:r>
          </a:p>
        </p:txBody>
      </p:sp>
      <p:sp>
        <p:nvSpPr>
          <p:cNvPr id="588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72728" y="1143001"/>
            <a:ext cx="8271272" cy="3640931"/>
          </a:xfrm>
          <a:prstGeom prst="rect">
            <a:avLst/>
          </a:prstGeom>
        </p:spPr>
        <p:txBody>
          <a:bodyPr/>
          <a:lstStyle/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Run admin/management tasks as one-off processes. </a:t>
            </a:r>
            <a:endParaRPr lang="en-US" sz="1400" dirty="0"/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400" dirty="0"/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Don’t treat them as special processes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lnSpc>
                <a:spcPct val="100000"/>
              </a:lnSpc>
              <a:buSzTx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defTabSz="342900">
              <a:tabLst>
                <a:tab pos="104775" algn="l"/>
                <a:tab pos="342900" algn="l"/>
              </a:tabLst>
              <a:defRPr sz="2500"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400" dirty="0"/>
              <a:t>How</a:t>
            </a:r>
            <a:r>
              <a:rPr sz="1400" dirty="0"/>
              <a:t>?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/>
              <a:t>Follow 12-factor for your admin processes (as much as applicable)</a:t>
            </a: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Option to collocate in same source code repo if tightly coupled to another app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indent="-257175" defTabSz="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04775" algn="l"/>
                <a:tab pos="342900" algn="l"/>
              </a:tabLst>
              <a:defRPr sz="2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400" dirty="0"/>
              <a:t>“Enter” namespaces to run one-off commands via `docker exec …`</a:t>
            </a:r>
          </a:p>
        </p:txBody>
      </p:sp>
    </p:spTree>
    <p:extLst>
      <p:ext uri="{BB962C8B-B14F-4D97-AF65-F5344CB8AC3E}">
        <p14:creationId xmlns:p14="http://schemas.microsoft.com/office/powerpoint/2010/main" val="190096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75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E43F-2F51-2F4A-915C-5FDDE85D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7535228" cy="716089"/>
          </a:xfrm>
        </p:spPr>
        <p:txBody>
          <a:bodyPr/>
          <a:lstStyle/>
          <a:p>
            <a:r>
              <a:rPr lang="en-US" sz="2700" dirty="0"/>
              <a:t>Quick Recap - Last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BD65-179E-D941-90AB-D6C69ABCB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E41BD-BEC9-1B44-A964-2757B0CB88B0}"/>
              </a:ext>
            </a:extLst>
          </p:cNvPr>
          <p:cNvSpPr txBox="1"/>
          <p:nvPr/>
        </p:nvSpPr>
        <p:spPr>
          <a:xfrm>
            <a:off x="857250" y="1311593"/>
            <a:ext cx="7535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800" dirty="0"/>
              <a:t>Container: </a:t>
            </a:r>
            <a:r>
              <a:rPr lang="en-IN" sz="1800" dirty="0"/>
              <a:t>A standard way to package an application and all its dependencies so that it can be moved between environments and run without change. </a:t>
            </a:r>
          </a:p>
          <a:p>
            <a:pPr algn="just"/>
            <a:endParaRPr lang="en-US" sz="18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1800" dirty="0"/>
              <a:t>Docker: Docker is one of the most popular Containerization platforms which allows you to develop, deploy and run application inside containers.</a:t>
            </a:r>
          </a:p>
          <a:p>
            <a:pPr algn="just"/>
            <a:endParaRPr lang="en-US" sz="18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800" dirty="0"/>
              <a:t>Kubernetes: is a container orchestrator to provision, manage and scale applications.</a:t>
            </a: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220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A43F-BEF0-9F45-A115-F4F81697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73736"/>
            <a:ext cx="8913707" cy="4525264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chemeClr val="accent3"/>
                </a:solidFill>
              </a:rPr>
              <a:t>App Modernization </a:t>
            </a:r>
            <a:r>
              <a:rPr lang="en-US" sz="4400" dirty="0"/>
              <a:t>is inevitable</a:t>
            </a:r>
          </a:p>
        </p:txBody>
      </p:sp>
    </p:spTree>
    <p:extLst>
      <p:ext uri="{BB962C8B-B14F-4D97-AF65-F5344CB8AC3E}">
        <p14:creationId xmlns:p14="http://schemas.microsoft.com/office/powerpoint/2010/main" val="119857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A43F-BEF0-9F45-A115-F4F81697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73736"/>
            <a:ext cx="8913707" cy="452526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Cloud-native </a:t>
            </a:r>
            <a:r>
              <a:rPr lang="en-US" sz="2800" dirty="0">
                <a:latin typeface="IBM Plex Sans" panose="020B0503050203000203" pitchFamily="34" charset="0"/>
              </a:rPr>
              <a:t>is about how we </a:t>
            </a: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build</a:t>
            </a:r>
            <a:r>
              <a:rPr lang="en-US" sz="2800" dirty="0">
                <a:latin typeface="IBM Plex Sans" panose="020B0503050203000203" pitchFamily="34" charset="0"/>
              </a:rPr>
              <a:t> and </a:t>
            </a: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run</a:t>
            </a:r>
            <a:r>
              <a:rPr lang="en-US" sz="2800" dirty="0">
                <a:latin typeface="IBM Plex Sans" panose="020B0503050203000203" pitchFamily="34" charset="0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applications</a:t>
            </a:r>
            <a:r>
              <a:rPr lang="en-US" sz="2800" dirty="0">
                <a:latin typeface="IBM Plex Sans" panose="020B0503050203000203" pitchFamily="34" charset="0"/>
              </a:rPr>
              <a:t> taking full advantage of </a:t>
            </a: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cloud computing</a:t>
            </a:r>
            <a:r>
              <a:rPr lang="en-US" sz="2800" dirty="0">
                <a:latin typeface="IBM Plex Sans" panose="020B0503050203000203" pitchFamily="34" charset="0"/>
              </a:rPr>
              <a:t> rather than worrying about where we </a:t>
            </a:r>
            <a:r>
              <a:rPr lang="en-US" sz="2800" dirty="0">
                <a:solidFill>
                  <a:schemeClr val="accent3"/>
                </a:solidFill>
                <a:latin typeface="IBM Plex Sans" panose="020B0503050203000203" pitchFamily="34" charset="0"/>
              </a:rPr>
              <a:t>deploy it</a:t>
            </a:r>
            <a:r>
              <a:rPr lang="en-US" sz="2800" dirty="0">
                <a:latin typeface="IBM Plex Sans" panose="020B0503050203000203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35C15-1EEF-D34F-BF1C-C5179D42DDE7}"/>
              </a:ext>
            </a:extLst>
          </p:cNvPr>
          <p:cNvSpPr txBox="1"/>
          <p:nvPr/>
        </p:nvSpPr>
        <p:spPr>
          <a:xfrm>
            <a:off x="338667" y="381000"/>
            <a:ext cx="5943600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3200" dirty="0">
                <a:latin typeface="IBM Plex Mono" panose="020B0509050203000203" pitchFamily="49" charset="77"/>
                <a:ea typeface="IBM Plex Sans" charset="0"/>
                <a:cs typeface="IBM Plex Sans" charset="0"/>
              </a:rPr>
              <a:t>What is </a:t>
            </a:r>
            <a:r>
              <a:rPr lang="en-US" sz="3200" dirty="0">
                <a:solidFill>
                  <a:schemeClr val="accent3"/>
                </a:solidFill>
                <a:latin typeface="IBM Plex Mono" panose="020B0509050203000203" pitchFamily="49" charset="77"/>
                <a:ea typeface="IBM Plex Sans" charset="0"/>
                <a:cs typeface="IBM Plex Sans" charset="0"/>
              </a:rPr>
              <a:t>Cloud native</a:t>
            </a:r>
            <a:r>
              <a:rPr lang="en-US" sz="3200" dirty="0">
                <a:latin typeface="IBM Plex Mono" panose="020B0509050203000203" pitchFamily="49" charset="77"/>
                <a:ea typeface="IBM Plex Sans" charset="0"/>
                <a:cs typeface="IBM Plex Sans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262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ADD-1F0A-CA46-B594-917C9F09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3" y="161574"/>
            <a:ext cx="8052779" cy="381000"/>
          </a:xfrm>
        </p:spPr>
        <p:txBody>
          <a:bodyPr>
            <a:noAutofit/>
          </a:bodyPr>
          <a:lstStyle/>
          <a:p>
            <a:r>
              <a:rPr lang="en-US" dirty="0"/>
              <a:t>Key tenets of a cloud native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401D-DB11-EC42-AC24-799871FE3E2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1173" y="774238"/>
            <a:ext cx="8271272" cy="37819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Packaged as light weight </a:t>
            </a:r>
            <a:r>
              <a:rPr lang="en-US" sz="1600" b="1" dirty="0"/>
              <a:t>containers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Developed with best-of-breed languages and frameworks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Designed as loosely coupled </a:t>
            </a:r>
            <a:r>
              <a:rPr lang="en-US" sz="1600" b="1" dirty="0"/>
              <a:t>microservices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Centered around </a:t>
            </a:r>
            <a:r>
              <a:rPr lang="en-US" sz="1600" b="1" dirty="0"/>
              <a:t>APIs</a:t>
            </a:r>
            <a:r>
              <a:rPr lang="en-US" sz="1600" dirty="0"/>
              <a:t> for interaction and collaboration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Architected with a clean separation of stateless and stateful services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Isolated from server and operating system dependencies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Deployed on self-service, elastic, </a:t>
            </a:r>
            <a:r>
              <a:rPr lang="en-US" sz="1600" b="1" dirty="0"/>
              <a:t>cloud infrastructure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Managed through agile </a:t>
            </a:r>
            <a:r>
              <a:rPr lang="en-US" sz="1600" b="1" dirty="0"/>
              <a:t>DevOps</a:t>
            </a:r>
            <a:r>
              <a:rPr lang="en-US" sz="1600" dirty="0"/>
              <a:t> processes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Automated capabilities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Defined, policy-driven resource allocation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ADD-1F0A-CA46-B594-917C9F09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4" y="161574"/>
            <a:ext cx="8193764" cy="381000"/>
          </a:xfrm>
        </p:spPr>
        <p:txBody>
          <a:bodyPr>
            <a:noAutofit/>
          </a:bodyPr>
          <a:lstStyle/>
          <a:p>
            <a:r>
              <a:rPr lang="en-US" dirty="0"/>
              <a:t>Key tenets of a microservices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401D-DB11-EC42-AC24-799871FE3E2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1174" y="774238"/>
            <a:ext cx="8271272" cy="37819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Large monoliths are broken down into many small services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Services are optimized for a single function or business capability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Teams that write the code should also deploy the code</a:t>
            </a:r>
          </a:p>
          <a:p>
            <a:pPr marL="72866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Design for failure</a:t>
            </a: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6B2DC3-5E6B-B643-9053-13B37505EE6F}"/>
              </a:ext>
            </a:extLst>
          </p:cNvPr>
          <p:cNvGrpSpPr/>
          <p:nvPr/>
        </p:nvGrpSpPr>
        <p:grpSpPr>
          <a:xfrm>
            <a:off x="4411998" y="2807934"/>
            <a:ext cx="1689194" cy="1030589"/>
            <a:chOff x="711200" y="2769923"/>
            <a:chExt cx="2476500" cy="228461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3530CBA-D4B0-E84D-81AF-6E9C93EA7DEA}"/>
                </a:ext>
              </a:extLst>
            </p:cNvPr>
            <p:cNvSpPr/>
            <p:nvPr/>
          </p:nvSpPr>
          <p:spPr>
            <a:xfrm>
              <a:off x="711200" y="3603665"/>
              <a:ext cx="2476500" cy="679372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2" name="Moon 11">
              <a:extLst>
                <a:ext uri="{FF2B5EF4-FFF2-40B4-BE49-F238E27FC236}">
                  <a16:creationId xmlns:a16="http://schemas.microsoft.com/office/drawing/2014/main" id="{2833B302-3DEE-EA4B-BA0F-018266EA7248}"/>
                </a:ext>
              </a:extLst>
            </p:cNvPr>
            <p:cNvSpPr/>
            <p:nvPr/>
          </p:nvSpPr>
          <p:spPr>
            <a:xfrm>
              <a:off x="2089149" y="2974363"/>
              <a:ext cx="349249" cy="1124763"/>
            </a:xfrm>
            <a:prstGeom prst="moon">
              <a:avLst>
                <a:gd name="adj" fmla="val 54773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3" name="Plaque 12">
              <a:extLst>
                <a:ext uri="{FF2B5EF4-FFF2-40B4-BE49-F238E27FC236}">
                  <a16:creationId xmlns:a16="http://schemas.microsoft.com/office/drawing/2014/main" id="{D5AC99F9-822E-D844-A8C4-41A6A6430C38}"/>
                </a:ext>
              </a:extLst>
            </p:cNvPr>
            <p:cNvSpPr/>
            <p:nvPr/>
          </p:nvSpPr>
          <p:spPr>
            <a:xfrm>
              <a:off x="1327150" y="3873363"/>
              <a:ext cx="419253" cy="857528"/>
            </a:xfrm>
            <a:prstGeom prst="plaque">
              <a:avLst>
                <a:gd name="adj" fmla="val 37871"/>
              </a:avLst>
            </a:prstGeom>
            <a:solidFill>
              <a:srgbClr val="4472C4">
                <a:lumMod val="75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528931A-7ED9-BC43-82F6-9EF5B2297E6F}"/>
                </a:ext>
              </a:extLst>
            </p:cNvPr>
            <p:cNvSpPr/>
            <p:nvPr/>
          </p:nvSpPr>
          <p:spPr>
            <a:xfrm>
              <a:off x="1077836" y="2769923"/>
              <a:ext cx="498628" cy="1219780"/>
            </a:xfrm>
            <a:prstGeom prst="triangle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C3B69E04-E113-E343-AAB3-CAD734D60DDF}"/>
                </a:ext>
              </a:extLst>
            </p:cNvPr>
            <p:cNvSpPr/>
            <p:nvPr/>
          </p:nvSpPr>
          <p:spPr>
            <a:xfrm>
              <a:off x="2263775" y="4191068"/>
              <a:ext cx="381000" cy="863467"/>
            </a:xfrm>
            <a:prstGeom prst="teardrop">
              <a:avLst>
                <a:gd name="adj" fmla="val 200000"/>
              </a:avLst>
            </a:prstGeom>
            <a:solidFill>
              <a:srgbClr val="70AD47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AD746C-EE47-FC47-BB0A-24A93E921BC1}"/>
              </a:ext>
            </a:extLst>
          </p:cNvPr>
          <p:cNvGrpSpPr/>
          <p:nvPr/>
        </p:nvGrpSpPr>
        <p:grpSpPr>
          <a:xfrm>
            <a:off x="7015291" y="2819061"/>
            <a:ext cx="1712756" cy="1024211"/>
            <a:chOff x="609599" y="2006130"/>
            <a:chExt cx="2476500" cy="227047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21F4961-152D-5D49-92FB-8F09086BA90C}"/>
                </a:ext>
              </a:extLst>
            </p:cNvPr>
            <p:cNvSpPr/>
            <p:nvPr/>
          </p:nvSpPr>
          <p:spPr>
            <a:xfrm>
              <a:off x="609599" y="2853125"/>
              <a:ext cx="2476500" cy="679373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6FC460-4278-9A4E-B7EB-17FE9A02C09B}"/>
                </a:ext>
              </a:extLst>
            </p:cNvPr>
            <p:cNvGrpSpPr/>
            <p:nvPr/>
          </p:nvGrpSpPr>
          <p:grpSpPr>
            <a:xfrm>
              <a:off x="1970495" y="2053638"/>
              <a:ext cx="908050" cy="1124764"/>
              <a:chOff x="6419001" y="2288679"/>
              <a:chExt cx="908050" cy="112476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DF58728-57F2-D64E-B041-8A90CB22C301}"/>
                  </a:ext>
                </a:extLst>
              </p:cNvPr>
              <p:cNvSpPr/>
              <p:nvPr/>
            </p:nvSpPr>
            <p:spPr>
              <a:xfrm>
                <a:off x="6419001" y="2544037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2" name="Moon 31">
                <a:extLst>
                  <a:ext uri="{FF2B5EF4-FFF2-40B4-BE49-F238E27FC236}">
                    <a16:creationId xmlns:a16="http://schemas.microsoft.com/office/drawing/2014/main" id="{2BAF04C6-24ED-6148-A74B-B3C964C5C642}"/>
                  </a:ext>
                </a:extLst>
              </p:cNvPr>
              <p:cNvSpPr/>
              <p:nvPr/>
            </p:nvSpPr>
            <p:spPr>
              <a:xfrm>
                <a:off x="6698402" y="2288679"/>
                <a:ext cx="349250" cy="1124764"/>
              </a:xfrm>
              <a:prstGeom prst="moon">
                <a:avLst>
                  <a:gd name="adj" fmla="val 54773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9313CA-EBA6-114C-B8C3-5AD34DB01E48}"/>
                </a:ext>
              </a:extLst>
            </p:cNvPr>
            <p:cNvGrpSpPr/>
            <p:nvPr/>
          </p:nvGrpSpPr>
          <p:grpSpPr>
            <a:xfrm>
              <a:off x="783045" y="3255995"/>
              <a:ext cx="908050" cy="863467"/>
              <a:chOff x="4813300" y="3803949"/>
              <a:chExt cx="908050" cy="86346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63DEF-4BB7-774B-B743-44A8411D7330}"/>
                  </a:ext>
                </a:extLst>
              </p:cNvPr>
              <p:cNvSpPr/>
              <p:nvPr/>
            </p:nvSpPr>
            <p:spPr>
              <a:xfrm>
                <a:off x="4813300" y="3928657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5" name="Plaque 34">
                <a:extLst>
                  <a:ext uri="{FF2B5EF4-FFF2-40B4-BE49-F238E27FC236}">
                    <a16:creationId xmlns:a16="http://schemas.microsoft.com/office/drawing/2014/main" id="{FCE192F1-2321-9C4B-9F4F-1AC67EB3B0FD}"/>
                  </a:ext>
                </a:extLst>
              </p:cNvPr>
              <p:cNvSpPr/>
              <p:nvPr/>
            </p:nvSpPr>
            <p:spPr>
              <a:xfrm>
                <a:off x="5057697" y="3803949"/>
                <a:ext cx="419254" cy="863467"/>
              </a:xfrm>
              <a:prstGeom prst="plaque">
                <a:avLst>
                  <a:gd name="adj" fmla="val 37871"/>
                </a:avLst>
              </a:prstGeom>
              <a:solidFill>
                <a:srgbClr val="4472C4">
                  <a:lumMod val="75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80B97A2-B26C-CA40-848B-D8947CE57C06}"/>
                </a:ext>
              </a:extLst>
            </p:cNvPr>
            <p:cNvGrpSpPr/>
            <p:nvPr/>
          </p:nvGrpSpPr>
          <p:grpSpPr>
            <a:xfrm>
              <a:off x="783045" y="2006130"/>
              <a:ext cx="908050" cy="1219782"/>
              <a:chOff x="4813300" y="2135950"/>
              <a:chExt cx="908050" cy="121978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083537-82FF-8A47-874C-CE7BA26520AF}"/>
                  </a:ext>
                </a:extLst>
              </p:cNvPr>
              <p:cNvSpPr/>
              <p:nvPr/>
            </p:nvSpPr>
            <p:spPr>
              <a:xfrm>
                <a:off x="4813300" y="2438817"/>
                <a:ext cx="908050" cy="614049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84871895-42E1-0E44-87D1-B5CB46E35974}"/>
                  </a:ext>
                </a:extLst>
              </p:cNvPr>
              <p:cNvSpPr/>
              <p:nvPr/>
            </p:nvSpPr>
            <p:spPr>
              <a:xfrm>
                <a:off x="5018010" y="2135950"/>
                <a:ext cx="498628" cy="1219782"/>
              </a:xfrm>
              <a:prstGeom prst="triangle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289240-2B05-0B40-A4FA-9489D5AA2E6E}"/>
                </a:ext>
              </a:extLst>
            </p:cNvPr>
            <p:cNvGrpSpPr/>
            <p:nvPr/>
          </p:nvGrpSpPr>
          <p:grpSpPr>
            <a:xfrm>
              <a:off x="1970495" y="3405967"/>
              <a:ext cx="908050" cy="870638"/>
              <a:chOff x="6360340" y="3928656"/>
              <a:chExt cx="908050" cy="87063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A24675-7BC6-0245-910E-1A4764F299EF}"/>
                  </a:ext>
                </a:extLst>
              </p:cNvPr>
              <p:cNvSpPr/>
              <p:nvPr/>
            </p:nvSpPr>
            <p:spPr>
              <a:xfrm>
                <a:off x="6360340" y="3928656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41" name="Teardrop 40">
                <a:extLst>
                  <a:ext uri="{FF2B5EF4-FFF2-40B4-BE49-F238E27FC236}">
                    <a16:creationId xmlns:a16="http://schemas.microsoft.com/office/drawing/2014/main" id="{E31EF441-C0A2-FF48-8AA3-1BF5AE383B08}"/>
                  </a:ext>
                </a:extLst>
              </p:cNvPr>
              <p:cNvSpPr/>
              <p:nvPr/>
            </p:nvSpPr>
            <p:spPr>
              <a:xfrm>
                <a:off x="6507900" y="3935827"/>
                <a:ext cx="381000" cy="863467"/>
              </a:xfrm>
              <a:prstGeom prst="teardrop">
                <a:avLst>
                  <a:gd name="adj" fmla="val 200000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611A649-F13A-E341-9ADD-CD538D64407F}"/>
              </a:ext>
            </a:extLst>
          </p:cNvPr>
          <p:cNvSpPr/>
          <p:nvPr/>
        </p:nvSpPr>
        <p:spPr>
          <a:xfrm>
            <a:off x="6319834" y="3048108"/>
            <a:ext cx="613084" cy="550243"/>
          </a:xfrm>
          <a:prstGeom prst="rightArrow">
            <a:avLst/>
          </a:prstGeom>
          <a:solidFill>
            <a:srgbClr val="535353"/>
          </a:solidFill>
          <a:ln w="12700" cap="flat">
            <a:solidFill>
              <a:srgbClr val="4472C4"/>
            </a:solidFill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hangingPunct="0">
              <a:defRPr/>
            </a:pPr>
            <a:endParaRPr lang="en-US" b="1" kern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97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26EE157D-220E-FD44-BABC-5FA42D12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23" y="3025569"/>
            <a:ext cx="1206713" cy="1206713"/>
          </a:xfrm>
          <a:prstGeom prst="rect">
            <a:avLst/>
          </a:prstGeom>
        </p:spPr>
      </p:pic>
      <p:sp>
        <p:nvSpPr>
          <p:cNvPr id="524" name="Title 1"/>
          <p:cNvSpPr txBox="1">
            <a:spLocks noGrp="1"/>
          </p:cNvSpPr>
          <p:nvPr>
            <p:ph type="title"/>
          </p:nvPr>
        </p:nvSpPr>
        <p:spPr>
          <a:xfrm>
            <a:off x="210311" y="175530"/>
            <a:ext cx="6120308" cy="804672"/>
          </a:xfrm>
          <a:prstGeom prst="rect">
            <a:avLst/>
          </a:prstGeom>
        </p:spPr>
        <p:txBody>
          <a:bodyPr vert="horz" lIns="34289" tIns="34289" rIns="34289" bIns="34289" rtlCol="0" anchor="t">
            <a:noAutofit/>
          </a:bodyPr>
          <a:lstStyle>
            <a:lvl1pPr marL="0" indent="0" defTabSz="598967">
              <a:buSzTx/>
              <a:buNone/>
              <a:defRPr sz="2000"/>
            </a:lvl1pPr>
          </a:lstStyle>
          <a:p>
            <a:r>
              <a:rPr lang="en-US" dirty="0"/>
              <a:t>Example monolithic application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BD1AA-7178-5A4B-9817-F31F58E6A3E0}"/>
              </a:ext>
            </a:extLst>
          </p:cNvPr>
          <p:cNvSpPr txBox="1"/>
          <p:nvPr/>
        </p:nvSpPr>
        <p:spPr>
          <a:xfrm>
            <a:off x="4378115" y="4333172"/>
            <a:ext cx="356071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hangingPunct="0">
              <a:buSzPct val="100000"/>
            </a:pPr>
            <a:r>
              <a:rPr lang="en-US" sz="1050" dirty="0"/>
              <a:t>An eCommerce Java EE  app on </a:t>
            </a:r>
            <a:r>
              <a:rPr lang="en-US" sz="1050" dirty="0" err="1"/>
              <a:t>Websphere</a:t>
            </a:r>
            <a:r>
              <a:rPr lang="en-US" sz="1050" dirty="0"/>
              <a:t> </a:t>
            </a:r>
            <a:endParaRPr lang="en-US" sz="1050" dirty="0">
              <a:solidFill>
                <a:srgbClr val="2B2B2B"/>
              </a:solidFill>
              <a:sym typeface="Helvetic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F317E4-5D66-5D4A-9C7C-5C71E40EE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2562"/>
            <a:ext cx="138564" cy="2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13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74AA3CD-0286-B34A-96DC-10ACB7942AB5}"/>
              </a:ext>
            </a:extLst>
          </p:cNvPr>
          <p:cNvSpPr txBox="1">
            <a:spLocks/>
          </p:cNvSpPr>
          <p:nvPr/>
        </p:nvSpPr>
        <p:spPr>
          <a:xfrm>
            <a:off x="83699" y="1228961"/>
            <a:ext cx="2494631" cy="21955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defRPr>
                <a:solidFill>
                  <a:srgbClr val="2B2B2B"/>
                </a:solidFill>
              </a:defRPr>
            </a:pPr>
            <a:r>
              <a:rPr lang="en-US" sz="1200" dirty="0"/>
              <a:t>eCommerce app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Store front web interface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Customer Accounts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Inventory 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Shipping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Back end for mobile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CE049-D89E-9E4F-89FB-1023A1B78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862" y="1743998"/>
            <a:ext cx="401915" cy="230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E83F9-3D50-7E4B-9508-59F4A89D8FCA}"/>
              </a:ext>
            </a:extLst>
          </p:cNvPr>
          <p:cNvSpPr txBox="1"/>
          <p:nvPr/>
        </p:nvSpPr>
        <p:spPr>
          <a:xfrm>
            <a:off x="2816329" y="2007574"/>
            <a:ext cx="140064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Mobile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16F5E-B0C7-E440-B2BE-59CD4CAC469C}"/>
              </a:ext>
            </a:extLst>
          </p:cNvPr>
          <p:cNvSpPr txBox="1"/>
          <p:nvPr/>
        </p:nvSpPr>
        <p:spPr>
          <a:xfrm>
            <a:off x="2839073" y="2669367"/>
            <a:ext cx="140064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Browser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95B17-5D5B-1E44-A47A-7887A111F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861" y="2357031"/>
            <a:ext cx="342762" cy="355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EEB7A-C8B1-E141-A823-1C93D39BD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597" y="2767470"/>
            <a:ext cx="355958" cy="430577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0C74F3B-62FA-F34B-8EB0-80C8A34CB0D7}"/>
              </a:ext>
            </a:extLst>
          </p:cNvPr>
          <p:cNvSpPr/>
          <p:nvPr/>
        </p:nvSpPr>
        <p:spPr>
          <a:xfrm>
            <a:off x="4440312" y="1262970"/>
            <a:ext cx="4130627" cy="2898575"/>
          </a:xfrm>
          <a:prstGeom prst="frame">
            <a:avLst/>
          </a:prstGeom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A69F4D04-4393-5F4E-96BD-0F544809132C}"/>
              </a:ext>
            </a:extLst>
          </p:cNvPr>
          <p:cNvSpPr/>
          <p:nvPr/>
        </p:nvSpPr>
        <p:spPr>
          <a:xfrm>
            <a:off x="4305360" y="882856"/>
            <a:ext cx="4115267" cy="3278688"/>
          </a:xfrm>
          <a:prstGeom prst="fram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E0B533-6843-1C4A-9FB1-47043DEAB49F}"/>
              </a:ext>
            </a:extLst>
          </p:cNvPr>
          <p:cNvSpPr/>
          <p:nvPr/>
        </p:nvSpPr>
        <p:spPr>
          <a:xfrm>
            <a:off x="4572006" y="881970"/>
            <a:ext cx="3012509" cy="3853662"/>
          </a:xfrm>
          <a:prstGeom prst="roundRect">
            <a:avLst/>
          </a:prstGeom>
          <a:noFill/>
          <a:ln w="66675">
            <a:solidFill>
              <a:schemeClr val="tx1">
                <a:alpha val="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C8989C8-0927-8D47-A8FA-05DB52737167}"/>
              </a:ext>
            </a:extLst>
          </p:cNvPr>
          <p:cNvSpPr/>
          <p:nvPr/>
        </p:nvSpPr>
        <p:spPr>
          <a:xfrm>
            <a:off x="4655375" y="957559"/>
            <a:ext cx="3006191" cy="3103330"/>
          </a:xfrm>
          <a:prstGeom prst="roundRect">
            <a:avLst/>
          </a:prstGeom>
          <a:ln w="444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E16B823-50E0-594A-9521-42A8B534E93A}"/>
              </a:ext>
            </a:extLst>
          </p:cNvPr>
          <p:cNvSpPr/>
          <p:nvPr/>
        </p:nvSpPr>
        <p:spPr>
          <a:xfrm>
            <a:off x="4996585" y="1373854"/>
            <a:ext cx="2453204" cy="1855622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C7BB4-C443-D84E-9552-E9A54B00EC55}"/>
              </a:ext>
            </a:extLst>
          </p:cNvPr>
          <p:cNvSpPr txBox="1"/>
          <p:nvPr/>
        </p:nvSpPr>
        <p:spPr>
          <a:xfrm>
            <a:off x="5131293" y="1424676"/>
            <a:ext cx="2370551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Monolithic eCommerce app</a:t>
            </a:r>
          </a:p>
          <a:p>
            <a:endParaRPr lang="en-US" sz="1013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A430A4-7EAA-A745-AABA-D5751C3E5A08}"/>
              </a:ext>
            </a:extLst>
          </p:cNvPr>
          <p:cNvCxnSpPr>
            <a:cxnSpLocks/>
          </p:cNvCxnSpPr>
          <p:nvPr/>
        </p:nvCxnSpPr>
        <p:spPr>
          <a:xfrm>
            <a:off x="3318507" y="2492659"/>
            <a:ext cx="1661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1EF73A-067E-634D-9E45-5A4356933E7D}"/>
              </a:ext>
            </a:extLst>
          </p:cNvPr>
          <p:cNvCxnSpPr>
            <a:cxnSpLocks/>
          </p:cNvCxnSpPr>
          <p:nvPr/>
        </p:nvCxnSpPr>
        <p:spPr>
          <a:xfrm flipV="1">
            <a:off x="3291356" y="1849839"/>
            <a:ext cx="328343" cy="5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1B3F5FC-1DD6-6946-BA24-FAF134281263}"/>
              </a:ext>
            </a:extLst>
          </p:cNvPr>
          <p:cNvSpPr/>
          <p:nvPr/>
        </p:nvSpPr>
        <p:spPr>
          <a:xfrm>
            <a:off x="5159601" y="1765284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B97DF0-8471-8B42-AE98-E3C62F5FC36F}"/>
              </a:ext>
            </a:extLst>
          </p:cNvPr>
          <p:cNvSpPr txBox="1"/>
          <p:nvPr/>
        </p:nvSpPr>
        <p:spPr>
          <a:xfrm>
            <a:off x="5154459" y="2815872"/>
            <a:ext cx="6046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Accounts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7AAEE2-9A66-6848-B611-C852D58BD167}"/>
              </a:ext>
            </a:extLst>
          </p:cNvPr>
          <p:cNvSpPr/>
          <p:nvPr/>
        </p:nvSpPr>
        <p:spPr>
          <a:xfrm>
            <a:off x="6756692" y="2677531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680D4-87B5-B74E-A138-8613CA9A4DF5}"/>
              </a:ext>
            </a:extLst>
          </p:cNvPr>
          <p:cNvSpPr/>
          <p:nvPr/>
        </p:nvSpPr>
        <p:spPr>
          <a:xfrm>
            <a:off x="5932542" y="2126518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401080-9B88-7B43-B637-D5E6A8E3A028}"/>
              </a:ext>
            </a:extLst>
          </p:cNvPr>
          <p:cNvSpPr/>
          <p:nvPr/>
        </p:nvSpPr>
        <p:spPr>
          <a:xfrm>
            <a:off x="6775961" y="1722183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8E722-0B75-C84E-B61B-E617E5FADC2B}"/>
              </a:ext>
            </a:extLst>
          </p:cNvPr>
          <p:cNvSpPr txBox="1"/>
          <p:nvPr/>
        </p:nvSpPr>
        <p:spPr>
          <a:xfrm>
            <a:off x="6756691" y="2871058"/>
            <a:ext cx="6286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Inventory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58AE5-6EB4-2947-B020-7C9AA6B4E2F2}"/>
              </a:ext>
            </a:extLst>
          </p:cNvPr>
          <p:cNvSpPr txBox="1"/>
          <p:nvPr/>
        </p:nvSpPr>
        <p:spPr>
          <a:xfrm>
            <a:off x="5885642" y="2257133"/>
            <a:ext cx="6735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/>
              <a:t>Store front</a:t>
            </a:r>
          </a:p>
          <a:p>
            <a:pPr algn="ctr"/>
            <a:r>
              <a:rPr lang="en-US" sz="750" b="1" dirty="0"/>
              <a:t>web 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30805-473D-B149-8836-D5C9AFACBB59}"/>
              </a:ext>
            </a:extLst>
          </p:cNvPr>
          <p:cNvSpPr txBox="1"/>
          <p:nvPr/>
        </p:nvSpPr>
        <p:spPr>
          <a:xfrm>
            <a:off x="6788853" y="1906756"/>
            <a:ext cx="58221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Shipping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C48A49-6A3D-0A4A-84B3-5A3C432FF14D}"/>
              </a:ext>
            </a:extLst>
          </p:cNvPr>
          <p:cNvSpPr/>
          <p:nvPr/>
        </p:nvSpPr>
        <p:spPr>
          <a:xfrm>
            <a:off x="5169684" y="2640420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18338-CBE4-3C47-8508-1095EB1C5DD6}"/>
              </a:ext>
            </a:extLst>
          </p:cNvPr>
          <p:cNvSpPr txBox="1"/>
          <p:nvPr/>
        </p:nvSpPr>
        <p:spPr>
          <a:xfrm>
            <a:off x="5112816" y="1910358"/>
            <a:ext cx="6783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/>
              <a:t>Mobile API</a:t>
            </a:r>
            <a:br>
              <a:rPr lang="en-US" sz="750" b="1" dirty="0"/>
            </a:br>
            <a:r>
              <a:rPr lang="en-US" sz="750" b="1" dirty="0"/>
              <a:t>handler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C9A152-E0F6-794F-AD16-DEB44D34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424" y="1556712"/>
            <a:ext cx="610963" cy="61096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15D82-BFFE-9F4B-95CB-EAC0407A7589}"/>
              </a:ext>
            </a:extLst>
          </p:cNvPr>
          <p:cNvCxnSpPr>
            <a:cxnSpLocks/>
          </p:cNvCxnSpPr>
          <p:nvPr/>
        </p:nvCxnSpPr>
        <p:spPr>
          <a:xfrm flipV="1">
            <a:off x="4277781" y="1859413"/>
            <a:ext cx="702535" cy="2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5CD36AE-066F-1743-86A1-B480D21D1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479" y="2060399"/>
            <a:ext cx="836955" cy="72536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6190661-C480-0F44-B251-0B617AB3BB64}"/>
              </a:ext>
            </a:extLst>
          </p:cNvPr>
          <p:cNvSpPr txBox="1"/>
          <p:nvPr/>
        </p:nvSpPr>
        <p:spPr>
          <a:xfrm>
            <a:off x="7947609" y="1745173"/>
            <a:ext cx="91380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Application</a:t>
            </a:r>
            <a:br>
              <a:rPr lang="en-US" sz="825" b="1" dirty="0"/>
            </a:br>
            <a:r>
              <a:rPr lang="en-US" sz="825" b="1" dirty="0"/>
              <a:t>Databases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617220-A8DF-A845-BDF2-31C509E615AE}"/>
              </a:ext>
            </a:extLst>
          </p:cNvPr>
          <p:cNvCxnSpPr>
            <a:cxnSpLocks/>
          </p:cNvCxnSpPr>
          <p:nvPr/>
        </p:nvCxnSpPr>
        <p:spPr>
          <a:xfrm flipV="1">
            <a:off x="7447544" y="2440045"/>
            <a:ext cx="547735" cy="8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34289" tIns="34289" rIns="34289" bIns="34289" rtlCol="0" anchor="t">
            <a:noAutofit/>
          </a:bodyPr>
          <a:lstStyle>
            <a:lvl1pPr marL="0" indent="0" defTabSz="598967">
              <a:buSzTx/>
              <a:buNone/>
              <a:defRPr sz="2000"/>
            </a:lvl1pPr>
          </a:lstStyle>
          <a:p>
            <a:r>
              <a:rPr lang="en-US" dirty="0"/>
              <a:t>Transformed application</a:t>
            </a:r>
            <a:endParaRPr dirty="0"/>
          </a:p>
        </p:txBody>
      </p:sp>
      <p:sp>
        <p:nvSpPr>
          <p:cNvPr id="526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21436" y="1586119"/>
            <a:ext cx="2667000" cy="21780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>
              <a:defRPr>
                <a:solidFill>
                  <a:srgbClr val="2B2B2B"/>
                </a:solidFill>
              </a:defRPr>
            </a:pPr>
            <a:r>
              <a:rPr lang="en-US" dirty="0"/>
              <a:t>Key technologies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Containers (Docker)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Container orchestration (Kubernetes)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lang="en-US" dirty="0"/>
              <a:t>Transformation Advisor</a:t>
            </a:r>
            <a:endParaRPr dirty="0"/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12-Factor Best Practices</a:t>
            </a:r>
            <a:endParaRPr lang="en-US" dirty="0"/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lang="en-US" dirty="0"/>
              <a:t>CI/CD tools (</a:t>
            </a:r>
            <a:r>
              <a:rPr lang="en-US" dirty="0" err="1"/>
              <a:t>e.g</a:t>
            </a:r>
            <a:r>
              <a:rPr lang="en-US" dirty="0"/>
              <a:t> Jenkins)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BD1AA-7178-5A4B-9817-F31F58E6A3E0}"/>
              </a:ext>
            </a:extLst>
          </p:cNvPr>
          <p:cNvSpPr txBox="1"/>
          <p:nvPr/>
        </p:nvSpPr>
        <p:spPr>
          <a:xfrm>
            <a:off x="4141029" y="4704333"/>
            <a:ext cx="3868437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dirty="0"/>
              <a:t>An eCommerce microservices app on a Kubernetes cluster </a:t>
            </a:r>
            <a:endParaRPr lang="en-US" sz="1050" dirty="0">
              <a:solidFill>
                <a:srgbClr val="2B2B2B"/>
              </a:solidFill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2D5A-6A52-774B-A6A3-3BF7D1C1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5" y="784424"/>
            <a:ext cx="5381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BE5E3-5693-C445-A39E-E4E2BCE269FE}"/>
              </a:ext>
            </a:extLst>
          </p:cNvPr>
          <p:cNvSpPr txBox="1"/>
          <p:nvPr/>
        </p:nvSpPr>
        <p:spPr>
          <a:xfrm>
            <a:off x="4513825" y="494240"/>
            <a:ext cx="270894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Kubernetes Cluster (OpenShift)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F317E4-5D66-5D4A-9C7C-5C71E40EE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2562"/>
            <a:ext cx="138564" cy="2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1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60DB8-2A9B-6B41-8135-E9ACEDCBB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96" y="1566613"/>
            <a:ext cx="405351" cy="361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B414DE-8402-3B47-90B7-D45A5FDB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647" y="3488931"/>
            <a:ext cx="405351" cy="361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29497B-7C9A-CC45-940C-5E4C9BFF6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828" y="1505091"/>
            <a:ext cx="405351" cy="361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8E09FE-EE48-F74C-9D4F-E9CE8959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828" y="2695534"/>
            <a:ext cx="405351" cy="361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8A8C7C-5CB6-3E4B-9950-85DDA68FA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639" y="1514878"/>
            <a:ext cx="405351" cy="361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B15AE5-0074-D541-837B-BCD1EFE7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64" y="1961556"/>
            <a:ext cx="405351" cy="3616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650E5-BE37-A141-82E9-12BC3FA13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639" y="3308110"/>
            <a:ext cx="405351" cy="36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FCFE65-A8EA-F149-8816-717A632EA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35" y="3269049"/>
            <a:ext cx="405351" cy="361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AB660E-DD43-3F4A-9B1D-7E9914D88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67" y="3996226"/>
            <a:ext cx="675066" cy="3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6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6FCDE794-2374-AB42-93C0-E11E58860122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59164631-9403-914C-8D3F-EFD7606B5118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3C264AD4-A652-764E-9288-179AC72FE8F1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F7DCD73F-1B52-BE41-86E5-48E3F72D3C47}"/>
    </a:ext>
  </a:extLst>
</a:theme>
</file>

<file path=ppt/theme/theme5.xml><?xml version="1.0" encoding="utf-8"?>
<a:theme xmlns:a="http://schemas.openxmlformats.org/drawingml/2006/main" name="2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2976</TotalTime>
  <Words>1630</Words>
  <Application>Microsoft Macintosh PowerPoint</Application>
  <PresentationFormat>On-screen Show (16:9)</PresentationFormat>
  <Paragraphs>267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.AppleSystemUIFont</vt:lpstr>
      <vt:lpstr>Arial</vt:lpstr>
      <vt:lpstr>Calibri</vt:lpstr>
      <vt:lpstr>HelvNeue Light for IBM</vt:lpstr>
      <vt:lpstr>IBM Plex Mono</vt:lpstr>
      <vt:lpstr>IBM Plex Mono Light</vt:lpstr>
      <vt:lpstr>IBM Plex Sans</vt:lpstr>
      <vt:lpstr>IBM Plex Sans Bold</vt:lpstr>
      <vt:lpstr>IBM Plex Sans Light</vt:lpstr>
      <vt:lpstr>Overpass</vt:lpstr>
      <vt:lpstr>Proxima Nova</vt:lpstr>
      <vt:lpstr>Trebuchet MS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2_blk_background_2017</vt:lpstr>
      <vt:lpstr> Cloud Native Application  — Ritu Maheshwari Developer Advocate</vt:lpstr>
      <vt:lpstr>Contents</vt:lpstr>
      <vt:lpstr>Quick Recap - Last Session</vt:lpstr>
      <vt:lpstr>App Modernization is inevitable</vt:lpstr>
      <vt:lpstr>Cloud-native is about how we build and run applications taking full advantage of cloud computing rather than worrying about where we deploy it.</vt:lpstr>
      <vt:lpstr>Key tenets of a cloud native application</vt:lpstr>
      <vt:lpstr>Key tenets of a microservices architecture</vt:lpstr>
      <vt:lpstr>Example monolithic application</vt:lpstr>
      <vt:lpstr>Transformed application</vt:lpstr>
      <vt:lpstr>Why microservices and cloud native?</vt:lpstr>
      <vt:lpstr>12 Factor Apps</vt:lpstr>
      <vt:lpstr>PowerPoint Presentation</vt:lpstr>
      <vt:lpstr>Tenets for a 12 Factor App</vt:lpstr>
      <vt:lpstr>I. Codebase</vt:lpstr>
      <vt:lpstr>II. Dependencies</vt:lpstr>
      <vt:lpstr>III. Config</vt:lpstr>
      <vt:lpstr>IV. Backing Services</vt:lpstr>
      <vt:lpstr>V. Build, Release, Run</vt:lpstr>
      <vt:lpstr>VI. Process</vt:lpstr>
      <vt:lpstr>VII. Port Binding</vt:lpstr>
      <vt:lpstr>VIII. Concurrency</vt:lpstr>
      <vt:lpstr>IX. Disposability</vt:lpstr>
      <vt:lpstr>X. Dev/Prod Parity</vt:lpstr>
      <vt:lpstr>XI. Logs</vt:lpstr>
      <vt:lpstr>XII. Admin Processes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Tim Robinson</dc:creator>
  <cp:lastModifiedBy>Ritu Maheshwari</cp:lastModifiedBy>
  <cp:revision>145</cp:revision>
  <cp:lastPrinted>2018-10-05T17:04:41Z</cp:lastPrinted>
  <dcterms:created xsi:type="dcterms:W3CDTF">2019-08-22T22:21:58Z</dcterms:created>
  <dcterms:modified xsi:type="dcterms:W3CDTF">2020-06-10T20:50:08Z</dcterms:modified>
</cp:coreProperties>
</file>